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8"/>
  </p:notesMasterIdLst>
  <p:handoutMasterIdLst>
    <p:handoutMasterId r:id="rId9"/>
  </p:handoutMasterIdLst>
  <p:sldIdLst>
    <p:sldId id="360" r:id="rId2"/>
    <p:sldId id="363" r:id="rId3"/>
    <p:sldId id="404" r:id="rId4"/>
    <p:sldId id="379" r:id="rId5"/>
    <p:sldId id="405" r:id="rId6"/>
    <p:sldId id="39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  <a:srgbClr val="1A1819"/>
    <a:srgbClr val="5D5F62"/>
    <a:srgbClr val="31011A"/>
    <a:srgbClr val="D10063"/>
    <a:srgbClr val="E8610D"/>
    <a:srgbClr val="F2AB05"/>
    <a:srgbClr val="26000C"/>
    <a:srgbClr val="C00000"/>
    <a:srgbClr val="EE44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2" autoAdjust="0"/>
    <p:restoredTop sz="79971" autoAdjust="0"/>
  </p:normalViewPr>
  <p:slideViewPr>
    <p:cSldViewPr snapToGrid="0">
      <p:cViewPr>
        <p:scale>
          <a:sx n="80" d="100"/>
          <a:sy n="80" d="100"/>
        </p:scale>
        <p:origin x="-1566" y="-330"/>
      </p:cViewPr>
      <p:guideLst>
        <p:guide orient="horz" pos="206"/>
        <p:guide orient="horz" pos="1503"/>
        <p:guide orient="horz" pos="2794"/>
        <p:guide orient="horz" pos="3134"/>
        <p:guide orient="horz" pos="855"/>
        <p:guide pos="222"/>
        <p:guide pos="5546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06" y="-90"/>
      </p:cViewPr>
      <p:guideLst>
        <p:guide orient="horz" pos="5584"/>
        <p:guide pos="2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28 October 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28 October 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234" y="4343400"/>
            <a:ext cx="628153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lnSpc>
        <a:spcPct val="110000"/>
      </a:lnSpc>
      <a:spcBef>
        <a:spcPts val="400"/>
      </a:spcBef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74625" indent="-60325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42900" indent="-109538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-60325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631825" indent="-114300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lvl="0" indent="-231775">
              <a:buFont typeface="Arial" pitchFamily="34" charset="0"/>
              <a:buChar char="•"/>
            </a:pP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>
                <a:solidFill>
                  <a:prstClr val="black"/>
                </a:solidFill>
              </a:rPr>
              <a:pPr/>
              <a:t>28 October 2010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HP 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Open View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Stark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Manangment</a:t>
            </a:r>
            <a:r>
              <a:rPr lang="en-US" baseline="0" dirty="0" smtClean="0"/>
              <a:t> SW und Middleware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Ausdehnung</a:t>
            </a:r>
            <a:r>
              <a:rPr lang="en-US" dirty="0" smtClean="0"/>
              <a:t> in </a:t>
            </a:r>
            <a:r>
              <a:rPr lang="en-US" dirty="0" err="1" smtClean="0"/>
              <a:t>abhängige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Bereiche</a:t>
            </a:r>
            <a:endParaRPr lang="en-US" baseline="0" dirty="0" smtClean="0"/>
          </a:p>
          <a:p>
            <a:pPr lvl="1"/>
            <a:r>
              <a:rPr lang="en-US" baseline="0" dirty="0" smtClean="0"/>
              <a:t>Storage</a:t>
            </a:r>
          </a:p>
          <a:p>
            <a:pPr lvl="1"/>
            <a:r>
              <a:rPr lang="en-US" baseline="0" dirty="0" smtClean="0"/>
              <a:t>Networks</a:t>
            </a:r>
          </a:p>
          <a:p>
            <a:pPr lvl="1"/>
            <a:r>
              <a:rPr lang="en-US" baseline="0" dirty="0" smtClean="0"/>
              <a:t>Service</a:t>
            </a:r>
          </a:p>
          <a:p>
            <a:pPr lvl="0"/>
            <a:r>
              <a:rPr lang="en-US" dirty="0" err="1" smtClean="0"/>
              <a:t>Ganzheitliches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Stück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Kuchen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Kunden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>
                <a:solidFill>
                  <a:prstClr val="black"/>
                </a:solidFill>
              </a:rPr>
              <a:pPr/>
              <a:t>28 October 2010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 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Wettbewerb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unter</a:t>
            </a:r>
            <a:r>
              <a:rPr lang="en-US" dirty="0" smtClean="0">
                <a:ea typeface="ＭＳ Ｐゴシック"/>
                <a:cs typeface="ＭＳ Ｐゴシック"/>
              </a:rPr>
              <a:t> den </a:t>
            </a:r>
            <a:r>
              <a:rPr lang="en-US" dirty="0" err="1" smtClean="0">
                <a:ea typeface="ＭＳ Ｐゴシック"/>
                <a:cs typeface="ＭＳ Ｐゴシック"/>
              </a:rPr>
              <a:t>Herstellern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oben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err="1" smtClean="0">
                <a:ea typeface="ＭＳ Ｐゴシック"/>
                <a:cs typeface="ＭＳ Ｐゴシック"/>
              </a:rPr>
              <a:t>Chancen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wg</a:t>
            </a:r>
            <a:r>
              <a:rPr lang="en-US" baseline="0" dirty="0" smtClean="0">
                <a:ea typeface="ＭＳ Ｐゴシック"/>
                <a:cs typeface="ＭＳ Ｐゴシック"/>
              </a:rPr>
              <a:t> SUN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wenn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Plattformen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konsolidiert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werden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Keine</a:t>
            </a:r>
            <a:r>
              <a:rPr lang="en-US" baseline="0" dirty="0" smtClean="0">
                <a:ea typeface="ＭＳ Ｐゴシック"/>
                <a:cs typeface="ＭＳ Ｐゴシック"/>
              </a:rPr>
              <a:t> Innovation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austauschen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HPUX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schwierig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da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häufig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auch</a:t>
            </a:r>
            <a:r>
              <a:rPr lang="en-US" baseline="0" dirty="0" smtClean="0">
                <a:ea typeface="ＭＳ Ｐゴシック"/>
                <a:cs typeface="ＭＳ Ｐゴシック"/>
              </a:rPr>
              <a:t> IBM</a:t>
            </a:r>
          </a:p>
          <a:p>
            <a:pPr lvl="2"/>
            <a:endParaRPr lang="en-US" baseline="0" dirty="0" smtClean="0">
              <a:ea typeface="ＭＳ Ｐゴシック"/>
              <a:cs typeface="ＭＳ Ｐゴシック"/>
            </a:endParaRPr>
          </a:p>
          <a:p>
            <a:pPr lvl="1"/>
            <a:endParaRPr lang="en-US" baseline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Wettbewerb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unter</a:t>
            </a:r>
            <a:r>
              <a:rPr lang="en-US" dirty="0" smtClean="0">
                <a:ea typeface="ＭＳ Ｐゴシック"/>
                <a:cs typeface="ＭＳ Ｐゴシック"/>
              </a:rPr>
              <a:t> den </a:t>
            </a:r>
            <a:r>
              <a:rPr lang="en-US" dirty="0" err="1" smtClean="0">
                <a:ea typeface="ＭＳ Ｐゴシック"/>
                <a:cs typeface="ＭＳ Ｐゴシック"/>
              </a:rPr>
              <a:t>Herstellern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oben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err="1" smtClean="0">
                <a:ea typeface="ＭＳ Ｐゴシック"/>
                <a:cs typeface="ＭＳ Ｐゴシック"/>
              </a:rPr>
              <a:t>Chancen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wg</a:t>
            </a:r>
            <a:r>
              <a:rPr lang="en-US" baseline="0" dirty="0" smtClean="0">
                <a:ea typeface="ＭＳ Ｐゴシック"/>
                <a:cs typeface="ＭＳ Ｐゴシック"/>
              </a:rPr>
              <a:t> SUN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wenn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Plattformen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konsolidiert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werden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Keine</a:t>
            </a:r>
            <a:r>
              <a:rPr lang="en-US" baseline="0" dirty="0" smtClean="0">
                <a:ea typeface="ＭＳ Ｐゴシック"/>
                <a:cs typeface="ＭＳ Ｐゴシック"/>
              </a:rPr>
              <a:t> Innovation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austauschen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HPUX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schwierig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da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häufig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auch</a:t>
            </a:r>
            <a:r>
              <a:rPr lang="en-US" baseline="0" dirty="0" smtClean="0">
                <a:ea typeface="ＭＳ Ｐゴシック"/>
                <a:cs typeface="ＭＳ Ｐゴシック"/>
              </a:rPr>
              <a:t> IBM</a:t>
            </a:r>
          </a:p>
          <a:p>
            <a:pPr lvl="2"/>
            <a:endParaRPr lang="en-US" baseline="0" dirty="0" smtClean="0">
              <a:ea typeface="ＭＳ Ｐゴシック"/>
              <a:cs typeface="ＭＳ Ｐゴシック"/>
            </a:endParaRPr>
          </a:p>
          <a:p>
            <a:pPr lvl="1"/>
            <a:endParaRPr lang="en-US" baseline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Wettbewerb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unter</a:t>
            </a:r>
            <a:r>
              <a:rPr lang="en-US" dirty="0" smtClean="0">
                <a:ea typeface="ＭＳ Ｐゴシック"/>
                <a:cs typeface="ＭＳ Ｐゴシック"/>
              </a:rPr>
              <a:t> den </a:t>
            </a:r>
            <a:r>
              <a:rPr lang="en-US" dirty="0" err="1" smtClean="0">
                <a:ea typeface="ＭＳ Ｐゴシック"/>
                <a:cs typeface="ＭＳ Ｐゴシック"/>
              </a:rPr>
              <a:t>Herstellern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oben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err="1" smtClean="0">
                <a:ea typeface="ＭＳ Ｐゴシック"/>
                <a:cs typeface="ＭＳ Ｐゴシック"/>
              </a:rPr>
              <a:t>Chancen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wg</a:t>
            </a:r>
            <a:r>
              <a:rPr lang="en-US" baseline="0" dirty="0" smtClean="0">
                <a:ea typeface="ＭＳ Ｐゴシック"/>
                <a:cs typeface="ＭＳ Ｐゴシック"/>
              </a:rPr>
              <a:t> SUN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wenn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Plattformen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konsolidiert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werden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err="1" smtClean="0">
                <a:ea typeface="ＭＳ Ｐゴシック"/>
                <a:cs typeface="ＭＳ Ｐゴシック"/>
              </a:rPr>
              <a:t>Keine</a:t>
            </a:r>
            <a:r>
              <a:rPr lang="en-US" baseline="0" dirty="0" smtClean="0">
                <a:ea typeface="ＭＳ Ｐゴシック"/>
                <a:cs typeface="ＭＳ Ｐゴシック"/>
              </a:rPr>
              <a:t> Innovation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austauschen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HPUX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eher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schwierig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da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häufig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auch</a:t>
            </a:r>
            <a:r>
              <a:rPr lang="en-US" baseline="0" dirty="0" smtClean="0">
                <a:ea typeface="ＭＳ Ｐゴシック"/>
                <a:cs typeface="ＭＳ Ｐゴシック"/>
              </a:rPr>
              <a:t> IBM</a:t>
            </a:r>
          </a:p>
          <a:p>
            <a:pPr lvl="2"/>
            <a:endParaRPr lang="en-US" baseline="0" dirty="0" smtClean="0">
              <a:ea typeface="ＭＳ Ｐゴシック"/>
              <a:cs typeface="ＭＳ Ｐゴシック"/>
            </a:endParaRPr>
          </a:p>
          <a:p>
            <a:pPr lvl="1"/>
            <a:endParaRPr lang="en-US" baseline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r>
              <a:rPr lang="en-US" sz="1600" baseline="0" dirty="0" smtClean="0">
                <a:ea typeface="ＭＳ Ｐゴシック"/>
                <a:cs typeface="ＭＳ Ｐゴシック"/>
              </a:rPr>
              <a:t>Was </a:t>
            </a:r>
            <a:r>
              <a:rPr lang="en-US" sz="1600" baseline="0" dirty="0" err="1" smtClean="0">
                <a:ea typeface="ＭＳ Ｐゴシック"/>
                <a:cs typeface="ＭＳ Ｐゴシック"/>
              </a:rPr>
              <a:t>bringt</a:t>
            </a:r>
            <a:r>
              <a:rPr lang="en-US" sz="1600" baseline="0" dirty="0" smtClean="0">
                <a:ea typeface="ＭＳ Ｐゴシック"/>
                <a:cs typeface="ＭＳ Ｐゴシック"/>
              </a:rPr>
              <a:t> das?</a:t>
            </a: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endParaRPr lang="en-US" sz="1600" baseline="0" dirty="0" smtClean="0">
              <a:ea typeface="ＭＳ Ｐゴシック"/>
              <a:cs typeface="ＭＳ Ｐゴシック"/>
            </a:endParaRPr>
          </a:p>
          <a:p>
            <a:pPr marL="628650" lvl="1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err="1" smtClean="0">
                <a:ea typeface="ＭＳ Ｐゴシック"/>
                <a:cs typeface="ＭＳ Ｐゴシック"/>
              </a:rPr>
              <a:t>Kostenoptimierung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über</a:t>
            </a:r>
            <a:r>
              <a:rPr lang="en-US" baseline="0" dirty="0" smtClean="0">
                <a:ea typeface="ＭＳ Ｐゴシック"/>
                <a:cs typeface="ＭＳ Ｐゴシック"/>
              </a:rPr>
              <a:t> die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gesamte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Wertschöfungskette</a:t>
            </a:r>
            <a:r>
              <a:rPr lang="en-US" baseline="0" dirty="0" smtClean="0">
                <a:ea typeface="ＭＳ Ｐゴシック"/>
                <a:cs typeface="ＭＳ Ｐゴシック"/>
              </a:rPr>
              <a:t>!</a:t>
            </a:r>
          </a:p>
          <a:p>
            <a:pPr marL="628650" lvl="1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smtClean="0">
                <a:ea typeface="ＭＳ Ｐゴシック"/>
                <a:cs typeface="ＭＳ Ｐゴシック"/>
              </a:rPr>
              <a:t>Die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Infrastruktur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stellt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sich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als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gesamtheitliches</a:t>
            </a:r>
            <a:r>
              <a:rPr lang="en-US" baseline="0" dirty="0" smtClean="0">
                <a:ea typeface="ＭＳ Ｐゴシック"/>
                <a:cs typeface="ＭＳ Ｐゴシック"/>
              </a:rPr>
              <a:t> System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mit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einer</a:t>
            </a:r>
            <a:r>
              <a:rPr lang="en-US" baseline="0" dirty="0" smtClean="0">
                <a:ea typeface="ＭＳ Ｐゴシック"/>
                <a:cs typeface="ＭＳ Ｐゴシック"/>
              </a:rPr>
              <a:t> Management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Schicht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628650" lvl="1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err="1" smtClean="0">
                <a:ea typeface="ＭＳ Ｐゴシック"/>
                <a:cs typeface="ＭＳ Ｐゴシック"/>
              </a:rPr>
              <a:t>Unterschiedliche</a:t>
            </a:r>
            <a:r>
              <a:rPr lang="en-US" baseline="0" dirty="0" smtClean="0">
                <a:ea typeface="ＭＳ Ｐゴシック"/>
                <a:cs typeface="ＭＳ Ｐゴシック"/>
              </a:rPr>
              <a:t> SLA´s je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nach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Bedarf</a:t>
            </a:r>
            <a:r>
              <a:rPr lang="en-US" baseline="0" dirty="0" smtClean="0">
                <a:ea typeface="ＭＳ Ｐゴシック"/>
                <a:cs typeface="ＭＳ Ｐゴシック"/>
              </a:rPr>
              <a:t> in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Umgebung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err="1" smtClean="0">
                <a:ea typeface="ＭＳ Ｐゴシック"/>
                <a:cs typeface="ＭＳ Ｐゴシック"/>
              </a:rPr>
              <a:t>Planung</a:t>
            </a:r>
            <a:r>
              <a:rPr lang="en-US" baseline="0" dirty="0" smtClean="0">
                <a:ea typeface="ＭＳ Ｐゴシック"/>
                <a:cs typeface="ＭＳ Ｐゴシック"/>
              </a:rPr>
              <a:t>,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Bulit</a:t>
            </a:r>
            <a:r>
              <a:rPr lang="en-US" baseline="0" dirty="0" smtClean="0">
                <a:ea typeface="ＭＳ Ｐゴシック"/>
                <a:cs typeface="ＭＳ Ｐゴシック"/>
              </a:rPr>
              <a:t>, Run in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einer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Umgebung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smtClean="0">
                <a:ea typeface="ＭＳ Ｐゴシック"/>
                <a:cs typeface="ＭＳ Ｐゴシック"/>
              </a:rPr>
              <a:t>“Claude und SOA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Fähigkeit</a:t>
            </a:r>
            <a:r>
              <a:rPr lang="en-US" baseline="0" dirty="0" smtClean="0">
                <a:ea typeface="ＭＳ Ｐゴシック"/>
                <a:cs typeface="ＭＳ Ｐゴシック"/>
              </a:rPr>
              <a:t>”</a:t>
            </a:r>
          </a:p>
          <a:p>
            <a:pPr marL="796925" marR="0" lvl="2" indent="-17145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900" baseline="0" dirty="0" err="1" smtClean="0">
                <a:cs typeface="ＭＳ Ｐゴシック" pitchFamily="-107" charset="-128"/>
              </a:rPr>
              <a:t>Vollständige</a:t>
            </a:r>
            <a:r>
              <a:rPr lang="en-US" sz="900" baseline="0" dirty="0" smtClean="0">
                <a:cs typeface="ＭＳ Ｐゴシック" pitchFamily="-107" charset="-128"/>
              </a:rPr>
              <a:t> </a:t>
            </a:r>
            <a:r>
              <a:rPr lang="en-US" sz="900" baseline="0" dirty="0" err="1" smtClean="0">
                <a:cs typeface="ＭＳ Ｐゴシック" pitchFamily="-107" charset="-128"/>
              </a:rPr>
              <a:t>Lösung</a:t>
            </a:r>
            <a:r>
              <a:rPr lang="en-US" sz="900" baseline="0" dirty="0" smtClean="0">
                <a:cs typeface="ＭＳ Ｐゴシック" pitchFamily="-107" charset="-128"/>
              </a:rPr>
              <a:t> MC und </a:t>
            </a:r>
            <a:r>
              <a:rPr lang="en-US" sz="900" baseline="0" dirty="0" err="1" smtClean="0">
                <a:cs typeface="ＭＳ Ｐゴシック" pitchFamily="-107" charset="-128"/>
              </a:rPr>
              <a:t>CostOptimierung</a:t>
            </a:r>
            <a:r>
              <a:rPr lang="en-US" sz="900" baseline="0" dirty="0" smtClean="0">
                <a:cs typeface="ＭＳ Ｐゴシック" pitchFamily="-107" charset="-128"/>
              </a:rPr>
              <a:t> Situation um HV Cluster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err="1" smtClean="0">
                <a:ea typeface="ＭＳ Ｐゴシック"/>
                <a:cs typeface="ＭＳ Ｐゴシック"/>
              </a:rPr>
              <a:t>Standardisierte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hoch</a:t>
            </a:r>
            <a:r>
              <a:rPr lang="en-US" baseline="0" dirty="0" smtClean="0">
                <a:ea typeface="ＭＳ Ｐゴシック"/>
                <a:cs typeface="ＭＳ Ｐゴシック"/>
              </a:rPr>
              <a:t> flexible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Komponenten</a:t>
            </a:r>
            <a:r>
              <a:rPr lang="en-US" baseline="0" dirty="0" smtClean="0">
                <a:ea typeface="ＭＳ Ｐゴシック"/>
                <a:cs typeface="ＭＳ Ｐゴシック"/>
              </a:rPr>
              <a:t> Blade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Strategie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r>
              <a:rPr lang="en-US" baseline="0" dirty="0" err="1" smtClean="0">
                <a:ea typeface="ＭＳ Ｐゴシック"/>
                <a:cs typeface="ＭＳ Ｐゴシック"/>
              </a:rPr>
              <a:t>Komponenten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Kosten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durch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höchste</a:t>
            </a:r>
            <a:r>
              <a:rPr lang="en-US" baseline="0" dirty="0" smtClean="0">
                <a:ea typeface="ＭＳ Ｐゴシック"/>
                <a:cs typeface="ＭＳ Ｐゴシック"/>
              </a:rPr>
              <a:t>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Industiealsierung</a:t>
            </a:r>
            <a:endParaRPr lang="en-US" baseline="0" dirty="0" smtClean="0">
              <a:ea typeface="ＭＳ Ｐゴシック"/>
              <a:cs typeface="ＭＳ Ｐゴシック"/>
            </a:endParaRPr>
          </a:p>
          <a:p>
            <a:pPr marL="796925" lvl="2" indent="-171450">
              <a:buSzPct val="120000"/>
              <a:buFont typeface="Arial" pitchFamily="34" charset="0"/>
              <a:buNone/>
              <a:defRPr/>
            </a:pPr>
            <a:endParaRPr lang="en-US" baseline="0" dirty="0" smtClean="0">
              <a:ea typeface="ＭＳ Ｐゴシック"/>
              <a:cs typeface="ＭＳ Ｐゴシック"/>
            </a:endParaRP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r>
              <a:rPr lang="en-US" sz="1600" baseline="0" dirty="0" smtClean="0">
                <a:cs typeface="ＭＳ Ｐゴシック" pitchFamily="-107" charset="-128"/>
              </a:rPr>
              <a:t>Die </a:t>
            </a:r>
            <a:r>
              <a:rPr lang="en-US" sz="1600" baseline="0" dirty="0" err="1" smtClean="0">
                <a:cs typeface="ＭＳ Ｐゴシック" pitchFamily="-107" charset="-128"/>
              </a:rPr>
              <a:t>Funktionalitäten</a:t>
            </a:r>
            <a:r>
              <a:rPr lang="en-US" sz="1600" baseline="0" dirty="0" smtClean="0">
                <a:cs typeface="ＭＳ Ｐゴシック" pitchFamily="-107" charset="-128"/>
              </a:rPr>
              <a:t> von “</a:t>
            </a:r>
            <a:r>
              <a:rPr lang="en-US" sz="1600" baseline="0" dirty="0" err="1" smtClean="0">
                <a:cs typeface="ＭＳ Ｐゴシック" pitchFamily="-107" charset="-128"/>
              </a:rPr>
              <a:t>Oben</a:t>
            </a:r>
            <a:r>
              <a:rPr lang="en-US" sz="1600" baseline="0" dirty="0" smtClean="0">
                <a:cs typeface="ＭＳ Ｐゴシック" pitchFamily="-107" charset="-128"/>
              </a:rPr>
              <a:t>” </a:t>
            </a:r>
            <a:r>
              <a:rPr lang="en-US" sz="1600" baseline="0" dirty="0" err="1" smtClean="0">
                <a:cs typeface="ＭＳ Ｐゴシック" pitchFamily="-107" charset="-128"/>
              </a:rPr>
              <a:t>werden</a:t>
            </a:r>
            <a:r>
              <a:rPr lang="en-US" sz="1600" baseline="0" dirty="0" smtClean="0">
                <a:cs typeface="ＭＳ Ｐゴシック" pitchFamily="-107" charset="-128"/>
              </a:rPr>
              <a:t> </a:t>
            </a:r>
            <a:r>
              <a:rPr lang="en-US" sz="1600" baseline="0" dirty="0" err="1" smtClean="0">
                <a:cs typeface="ＭＳ Ｐゴシック" pitchFamily="-107" charset="-128"/>
              </a:rPr>
              <a:t>Teil</a:t>
            </a:r>
            <a:r>
              <a:rPr lang="en-US" sz="1600" baseline="0" dirty="0" smtClean="0">
                <a:cs typeface="ＭＳ Ｐゴシック" pitchFamily="-107" charset="-128"/>
              </a:rPr>
              <a:t> von </a:t>
            </a:r>
            <a:r>
              <a:rPr lang="en-US" sz="1600" baseline="0" dirty="0" err="1" smtClean="0">
                <a:cs typeface="ＭＳ Ｐゴシック" pitchFamily="-107" charset="-128"/>
              </a:rPr>
              <a:t>Unten</a:t>
            </a:r>
            <a:endParaRPr lang="en-US" sz="1600" baseline="0" dirty="0" smtClean="0">
              <a:cs typeface="ＭＳ Ｐゴシック" pitchFamily="-107" charset="-128"/>
            </a:endParaRP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endParaRPr lang="en-US" sz="1600" baseline="0" dirty="0" smtClean="0">
              <a:cs typeface="ＭＳ Ｐゴシック" pitchFamily="-107" charset="-128"/>
            </a:endParaRP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r>
              <a:rPr lang="en-US" sz="1600" baseline="0" dirty="0" smtClean="0">
                <a:cs typeface="ＭＳ Ｐゴシック" pitchFamily="-107" charset="-128"/>
              </a:rPr>
              <a:t>Converged Argumentation versus </a:t>
            </a:r>
            <a:r>
              <a:rPr lang="en-US" sz="1600" baseline="0" dirty="0" err="1" smtClean="0">
                <a:cs typeface="ＭＳ Ｐゴシック" pitchFamily="-107" charset="-128"/>
              </a:rPr>
              <a:t>Ablösen</a:t>
            </a:r>
            <a:r>
              <a:rPr lang="en-US" sz="1600" baseline="0" dirty="0" smtClean="0">
                <a:cs typeface="ＭＳ Ｐゴシック" pitchFamily="-107" charset="-128"/>
              </a:rPr>
              <a:t> / </a:t>
            </a:r>
            <a:r>
              <a:rPr lang="en-US" sz="1600" baseline="0" dirty="0" err="1" smtClean="0">
                <a:cs typeface="ＭＳ Ｐゴシック" pitchFamily="-107" charset="-128"/>
              </a:rPr>
              <a:t>Konsoledierung</a:t>
            </a:r>
            <a:r>
              <a:rPr lang="en-US" sz="1600" baseline="0" dirty="0" smtClean="0">
                <a:cs typeface="ＭＳ Ｐゴシック" pitchFamily="-107" charset="-128"/>
              </a:rPr>
              <a:t> </a:t>
            </a:r>
            <a:r>
              <a:rPr lang="en-US" sz="1600" baseline="0" dirty="0" err="1" smtClean="0">
                <a:cs typeface="ＭＳ Ｐゴシック" pitchFamily="-107" charset="-128"/>
              </a:rPr>
              <a:t>anderer</a:t>
            </a:r>
            <a:r>
              <a:rPr lang="en-US" sz="1600" baseline="0" dirty="0" smtClean="0">
                <a:cs typeface="ＭＳ Ｐゴシック" pitchFamily="-107" charset="-128"/>
              </a:rPr>
              <a:t> UNIX </a:t>
            </a:r>
            <a:r>
              <a:rPr lang="en-US" sz="1600" baseline="0" dirty="0" err="1" smtClean="0">
                <a:cs typeface="ＭＳ Ｐゴシック" pitchFamily="-107" charset="-128"/>
              </a:rPr>
              <a:t>Plattformen</a:t>
            </a:r>
            <a:endParaRPr lang="en-US" sz="1600" baseline="0" dirty="0" smtClean="0">
              <a:cs typeface="ＭＳ Ｐゴシック" pitchFamily="-107" charset="-128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endParaRPr lang="en-US" sz="1300" baseline="0" dirty="0" smtClean="0">
              <a:cs typeface="ＭＳ Ｐゴシック" pitchFamily="-107" charset="-128"/>
            </a:endParaRPr>
          </a:p>
          <a:p>
            <a:pPr marL="796925" lvl="2" indent="-171450">
              <a:buSzPct val="120000"/>
              <a:buFont typeface="Arial" pitchFamily="34" charset="0"/>
              <a:buChar char="•"/>
              <a:defRPr/>
            </a:pPr>
            <a:r>
              <a:rPr lang="en-US" sz="1300" baseline="0" dirty="0" err="1" smtClean="0">
                <a:cs typeface="ＭＳ Ｐゴシック" pitchFamily="-107" charset="-128"/>
              </a:rPr>
              <a:t>Anderes</a:t>
            </a:r>
            <a:r>
              <a:rPr lang="en-US" sz="1300" baseline="0" dirty="0" smtClean="0">
                <a:cs typeface="ＭＳ Ｐゴシック" pitchFamily="-107" charset="-128"/>
              </a:rPr>
              <a:t> </a:t>
            </a:r>
            <a:r>
              <a:rPr lang="en-US" sz="1300" baseline="0" dirty="0" err="1" smtClean="0">
                <a:cs typeface="ＭＳ Ｐゴシック" pitchFamily="-107" charset="-128"/>
              </a:rPr>
              <a:t>Sytem</a:t>
            </a:r>
            <a:r>
              <a:rPr lang="en-US" sz="1300" baseline="0" dirty="0" smtClean="0">
                <a:cs typeface="ＭＳ Ｐゴシック" pitchFamily="-107" charset="-128"/>
              </a:rPr>
              <a:t> versus </a:t>
            </a:r>
            <a:r>
              <a:rPr lang="en-US" sz="1300" baseline="0" dirty="0" err="1" smtClean="0">
                <a:cs typeface="ＭＳ Ｐゴシック" pitchFamily="-107" charset="-128"/>
              </a:rPr>
              <a:t>nechster</a:t>
            </a:r>
            <a:r>
              <a:rPr lang="en-US" sz="1300" baseline="0" dirty="0" smtClean="0">
                <a:cs typeface="ＭＳ Ｐゴシック" pitchFamily="-107" charset="-128"/>
              </a:rPr>
              <a:t> </a:t>
            </a:r>
            <a:r>
              <a:rPr lang="en-US" sz="1300" baseline="0" dirty="0" err="1" smtClean="0">
                <a:cs typeface="ＭＳ Ｐゴシック" pitchFamily="-107" charset="-128"/>
              </a:rPr>
              <a:t>Innovationsschritt</a:t>
            </a:r>
            <a:endParaRPr lang="en-US" sz="1300" baseline="0" dirty="0" smtClean="0">
              <a:cs typeface="ＭＳ Ｐゴシック" pitchFamily="-107" charset="-128"/>
            </a:endParaRP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endParaRPr lang="en-US" sz="1600" baseline="0" dirty="0" smtClean="0">
              <a:cs typeface="ＭＳ Ｐゴシック" pitchFamily="-107" charset="-128"/>
            </a:endParaRP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r>
              <a:rPr lang="en-US" sz="1600" baseline="0" dirty="0" smtClean="0">
                <a:cs typeface="ＭＳ Ｐゴシック" pitchFamily="-107" charset="-128"/>
              </a:rPr>
              <a:t>Outsourcing!</a:t>
            </a:r>
          </a:p>
          <a:p>
            <a:pPr marL="568325" lvl="0" indent="-171450">
              <a:buSzPct val="120000"/>
              <a:buFont typeface="Arial" pitchFamily="34" charset="0"/>
              <a:buChar char="•"/>
              <a:defRPr/>
            </a:pPr>
            <a:r>
              <a:rPr lang="en-US" sz="1600" baseline="0" dirty="0" smtClean="0">
                <a:ea typeface="ＭＳ Ｐゴシック"/>
                <a:cs typeface="ＭＳ Ｐゴシック"/>
              </a:rPr>
              <a:t>NONSTOP / SD2</a:t>
            </a:r>
          </a:p>
          <a:p>
            <a:pPr marL="628650" lvl="1" indent="-171450">
              <a:buSzPct val="120000"/>
              <a:defRPr/>
            </a:pPr>
            <a:endParaRPr lang="en-US" baseline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gradFill>
          <a:gsLst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nghai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Subtitle Placeholder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agen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R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ul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 cstate="print"/>
          <a:srcRect t="126" b="295"/>
          <a:stretch>
            <a:fillRect/>
          </a:stretch>
        </p:blipFill>
        <p:spPr bwMode="auto">
          <a:xfrm>
            <a:off x="3710940" y="0"/>
            <a:ext cx="5433060" cy="5143500"/>
          </a:xfrm>
          <a:prstGeom prst="rect">
            <a:avLst/>
          </a:prstGeom>
          <a:noFill/>
        </p:spPr>
      </p:pic>
      <p:sp>
        <p:nvSpPr>
          <p:cNvPr id="12" name="Freeform 6"/>
          <p:cNvSpPr>
            <a:spLocks/>
          </p:cNvSpPr>
          <p:nvPr userDrawn="1"/>
        </p:nvSpPr>
        <p:spPr bwMode="white">
          <a:xfrm>
            <a:off x="0" y="-3418"/>
            <a:ext cx="4951379" cy="51532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1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8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nghai_2.jpg"/>
          <p:cNvPicPr>
            <a:picLocks noChangeAspect="1"/>
          </p:cNvPicPr>
          <p:nvPr userDrawn="1"/>
        </p:nvPicPr>
        <p:blipFill>
          <a:blip r:embed="rId2" cstate="print"/>
          <a:srcRect l="1354" r="38646"/>
          <a:stretch>
            <a:fillRect/>
          </a:stretch>
        </p:blipFill>
        <p:spPr>
          <a:xfrm>
            <a:off x="3657600" y="0"/>
            <a:ext cx="5486400" cy="5143500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 userDrawn="1"/>
        </p:nvSpPr>
        <p:spPr bwMode="white">
          <a:xfrm>
            <a:off x="0" y="-3418"/>
            <a:ext cx="4951379" cy="51532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1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8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Line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gradFill>
          <a:gsLst>
            <a:gs pos="13000">
              <a:srgbClr val="8CEF29"/>
            </a:gs>
            <a:gs pos="41000">
              <a:srgbClr val="169E30"/>
            </a:gs>
            <a:gs pos="100000">
              <a:srgbClr val="001707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bg>
      <p:bgPr>
        <a:gradFill>
          <a:gsLst>
            <a:gs pos="13000">
              <a:srgbClr val="E862B8"/>
            </a:gs>
            <a:gs pos="41000">
              <a:srgbClr val="D31F6E"/>
            </a:gs>
            <a:gs pos="100000">
              <a:srgbClr val="26000C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265176" y="1261873"/>
            <a:ext cx="2700274" cy="458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2633" y="1805872"/>
            <a:ext cx="2712817" cy="2813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Font typeface="Futura Bk" pitchFamily="34" charset="0"/>
              <a:buNone/>
              <a:defRPr sz="2000">
                <a:solidFill>
                  <a:srgbClr val="000000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140158" y="1261873"/>
            <a:ext cx="2686050" cy="458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33158" y="288022"/>
            <a:ext cx="8375904" cy="859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 smtClean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6392" y="1801368"/>
            <a:ext cx="4846320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15"/>
          <p:cNvPicPr>
            <a:picLocks noChangeArrowheads="1"/>
          </p:cNvPicPr>
          <p:nvPr userDrawn="1"/>
        </p:nvPicPr>
        <p:blipFill>
          <a:blip r:embed="rId2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336" y="4572000"/>
            <a:ext cx="4016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89433"/>
            <a:ext cx="837565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0351" y="1262481"/>
            <a:ext cx="2705099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3690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4995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6035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 marL="568325" indent="-165100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13690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5949696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>
          <a:gsLst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96065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CLOSING STYLE</a:t>
            </a: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gradFill>
          <a:gsLst>
            <a:gs pos="0">
              <a:srgbClr val="FCB504"/>
            </a:gs>
            <a:gs pos="27000">
              <a:srgbClr val="EE4432"/>
            </a:gs>
            <a:gs pos="51000">
              <a:srgbClr val="C00000"/>
            </a:gs>
            <a:gs pos="100000">
              <a:srgbClr val="26000C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">
    <p:bg>
      <p:bgPr>
        <a:gradFill>
          <a:gsLst>
            <a:gs pos="13000">
              <a:srgbClr val="F2AB05"/>
            </a:gs>
            <a:gs pos="34000">
              <a:srgbClr val="E8610D"/>
            </a:gs>
            <a:gs pos="75000">
              <a:srgbClr val="D10063"/>
            </a:gs>
            <a:gs pos="100000">
              <a:srgbClr val="31011A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9018" y="4702351"/>
            <a:ext cx="429792" cy="26800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bg>
      <p:bgPr>
        <a:gradFill>
          <a:gsLst>
            <a:gs pos="0">
              <a:srgbClr val="5D5F62"/>
            </a:gs>
            <a:gs pos="9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 cstate="print"/>
          <a:srcRect t="126" b="295"/>
          <a:stretch>
            <a:fillRect/>
          </a:stretch>
        </p:blipFill>
        <p:spPr bwMode="auto">
          <a:xfrm>
            <a:off x="3710940" y="0"/>
            <a:ext cx="5433060" cy="5143500"/>
          </a:xfrm>
          <a:prstGeom prst="rect">
            <a:avLst/>
          </a:prstGeom>
          <a:noFill/>
        </p:spPr>
      </p:pic>
      <p:sp>
        <p:nvSpPr>
          <p:cNvPr id="10" name="Freeform 6"/>
          <p:cNvSpPr>
            <a:spLocks/>
          </p:cNvSpPr>
          <p:nvPr userDrawn="1"/>
        </p:nvSpPr>
        <p:spPr bwMode="white">
          <a:xfrm>
            <a:off x="0" y="-3418"/>
            <a:ext cx="4951379" cy="51532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42788" y="3639312"/>
            <a:ext cx="354787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500" kern="1200" dirty="0" smtClean="0">
                <a:solidFill>
                  <a:schemeClr val="bg1"/>
                </a:solidFill>
                <a:latin typeface="Futura Bk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246888" y="301752"/>
            <a:ext cx="3944112" cy="2136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lang="en-US" sz="31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5"/>
          <p:cNvPicPr>
            <a:picLocks noChangeArrowheads="1"/>
          </p:cNvPicPr>
          <p:nvPr userDrawn="1"/>
        </p:nvPicPr>
        <p:blipFill>
          <a:blip r:embed="rId3" cstate="print"/>
          <a:srcRect r="4964" b="2100"/>
          <a:stretch>
            <a:fillRect/>
          </a:stretch>
        </p:blipFill>
        <p:spPr bwMode="auto">
          <a:xfrm>
            <a:off x="7918704" y="-240125"/>
            <a:ext cx="1225296" cy="5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ghai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ghai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white">
          <a:xfrm>
            <a:off x="246888" y="3685032"/>
            <a:ext cx="4315968" cy="85953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10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r="5179" b="2089"/>
          <a:stretch>
            <a:fillRect/>
          </a:stretch>
        </p:blipFill>
        <p:spPr bwMode="auto">
          <a:xfrm>
            <a:off x="7918704" y="-240701"/>
            <a:ext cx="1225296" cy="5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gray">
          <a:xfrm>
            <a:off x="501795" y="480514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248886" y="4805140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19191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19191"/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37744" y="292608"/>
            <a:ext cx="8375904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DOUBLE LINE TITLE 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6032" y="1316736"/>
            <a:ext cx="8229600" cy="328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41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4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400" rtl="0" eaLnBrk="1" fontAlgn="auto" latinLnBrk="0" hangingPunct="1">
        <a:lnSpc>
          <a:spcPts val="31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100" b="0" i="0" u="none" strike="noStrike" kern="1200" cap="all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Futura Bk" pitchFamily="34" charset="0"/>
          <a:ea typeface="+mj-ea"/>
          <a:cs typeface="+mj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Futura Bk" pitchFamily="34" charset="0"/>
        <a:buChar char="–"/>
        <a:tabLst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marR="0" indent="-1143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SzPct val="80000"/>
        <a:buFont typeface="Arial" pitchFamily="34" charset="0"/>
        <a:buChar char="•"/>
        <a:tabLst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71500" indent="-171450" algn="l" defTabSz="914400" rtl="0" eaLnBrk="1" latinLnBrk="0" hangingPunct="1">
        <a:lnSpc>
          <a:spcPct val="110000"/>
        </a:lnSpc>
        <a:spcBef>
          <a:spcPts val="400"/>
        </a:spcBef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800100" indent="-114300" algn="l" defTabSz="914400" rtl="0" eaLnBrk="1" latinLnBrk="0" hangingPunct="1">
        <a:lnSpc>
          <a:spcPct val="110000"/>
        </a:lnSpc>
        <a:spcBef>
          <a:spcPts val="400"/>
        </a:spcBef>
        <a:buClr>
          <a:srgbClr val="000000"/>
        </a:buClr>
        <a:buSzPct val="80000"/>
        <a:buFont typeface="Arial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1450" algn="l" defTabSz="914400" rtl="0" eaLnBrk="1" latinLnBrk="0" hangingPunct="1">
        <a:lnSpc>
          <a:spcPct val="110000"/>
        </a:lnSpc>
        <a:spcBef>
          <a:spcPts val="400"/>
        </a:spcBef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InsideEdge_title slide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Albrecht Munz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Hewlett-Packard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Leitung BU BCS &amp; Sales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520" y="1508760"/>
            <a:ext cx="7543800" cy="174650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 smtClean="0"/>
              <a:t>VMS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28. </a:t>
            </a:r>
            <a:r>
              <a:rPr lang="en-US" dirty="0" err="1" smtClean="0"/>
              <a:t>Oktober</a:t>
            </a:r>
            <a:r>
              <a:rPr lang="en-US" dirty="0" smtClean="0"/>
              <a:t> 2010</a:t>
            </a:r>
            <a:r>
              <a:rPr lang="en-US" dirty="0" smtClean="0">
                <a:latin typeface="Futura Bk" pitchFamily="34" charset="0"/>
              </a:rPr>
              <a:t/>
            </a:r>
            <a:br>
              <a:rPr lang="en-US" dirty="0" smtClean="0">
                <a:latin typeface="Futura Bk" pitchFamily="34" charset="0"/>
              </a:rPr>
            </a:br>
            <a:r>
              <a:rPr lang="en-US" dirty="0" smtClean="0">
                <a:latin typeface="Futura Bk" pitchFamily="34" charset="0"/>
              </a:rPr>
              <a:t/>
            </a:r>
            <a:br>
              <a:rPr lang="en-US" dirty="0" smtClean="0">
                <a:latin typeface="Futura Bk" pitchFamily="34" charset="0"/>
              </a:rPr>
            </a:b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613775" y="2707652"/>
            <a:ext cx="7586165" cy="435500"/>
            <a:chOff x="2969892" y="2360759"/>
            <a:chExt cx="5734245" cy="306242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1"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" name="Parallelogram 8"/>
            <p:cNvSpPr/>
            <p:nvPr/>
          </p:nvSpPr>
          <p:spPr>
            <a:xfrm>
              <a:off x="2969892" y="2371435"/>
              <a:ext cx="5734245" cy="295566"/>
            </a:xfrm>
            <a:prstGeom prst="parallelogram">
              <a:avLst>
                <a:gd name="adj" fmla="val 4166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4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9360" y="2360759"/>
              <a:ext cx="4741458" cy="287867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white"/>
                  </a:solidFill>
                </a:rPr>
                <a:t>Industry Standard Systems (Server + Storage and BCS Systems)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609194" y="3757541"/>
            <a:ext cx="7586165" cy="424615"/>
            <a:chOff x="2838275" y="3847100"/>
            <a:chExt cx="5734245" cy="30926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1"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" name="Parallelogram 11"/>
            <p:cNvSpPr/>
            <p:nvPr/>
          </p:nvSpPr>
          <p:spPr>
            <a:xfrm>
              <a:off x="2838275" y="3860800"/>
              <a:ext cx="5734245" cy="295566"/>
            </a:xfrm>
            <a:prstGeom prst="parallelogram">
              <a:avLst>
                <a:gd name="adj" fmla="val 4166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4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5660" y="3847100"/>
              <a:ext cx="4741458" cy="28786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white"/>
                  </a:solidFill>
                </a:rPr>
                <a:t>Service and Outsourcing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605335" y="3237197"/>
            <a:ext cx="7586165" cy="426299"/>
            <a:chOff x="2893693" y="3122818"/>
            <a:chExt cx="5734245" cy="29925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1"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" name="Parallelogram 14"/>
            <p:cNvSpPr/>
            <p:nvPr/>
          </p:nvSpPr>
          <p:spPr>
            <a:xfrm>
              <a:off x="2893693" y="3126508"/>
              <a:ext cx="5734245" cy="295566"/>
            </a:xfrm>
            <a:prstGeom prst="parallelogram">
              <a:avLst>
                <a:gd name="adj" fmla="val 4166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4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1090" y="3122818"/>
              <a:ext cx="4741458" cy="28786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white"/>
                  </a:solidFill>
                </a:rPr>
                <a:t>Networks</a:t>
              </a:r>
              <a:endParaRPr lang="en-US" sz="16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</p:grp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weltmarktführer</a:t>
            </a:r>
            <a:r>
              <a:rPr lang="en-US" sz="2800" dirty="0" smtClean="0"/>
              <a:t> HP - </a:t>
            </a:r>
            <a:r>
              <a:rPr lang="en-US" sz="2800" dirty="0" err="1" smtClean="0"/>
              <a:t>Akquisitionen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pSp>
        <p:nvGrpSpPr>
          <p:cNvPr id="5" name="Group 26"/>
          <p:cNvGrpSpPr/>
          <p:nvPr/>
        </p:nvGrpSpPr>
        <p:grpSpPr>
          <a:xfrm>
            <a:off x="613008" y="2166631"/>
            <a:ext cx="7586165" cy="446976"/>
            <a:chOff x="3087656" y="1605970"/>
            <a:chExt cx="5734245" cy="29556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1"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Parallelogram 5"/>
            <p:cNvSpPr/>
            <p:nvPr/>
          </p:nvSpPr>
          <p:spPr>
            <a:xfrm>
              <a:off x="3087656" y="1605970"/>
              <a:ext cx="5734245" cy="295566"/>
            </a:xfrm>
            <a:prstGeom prst="parallelogram">
              <a:avLst>
                <a:gd name="adj" fmla="val 4166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2005" y="1609129"/>
              <a:ext cx="4741458" cy="287867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white"/>
                  </a:solidFill>
                </a:rPr>
                <a:t>Management SW / Middleware / horizontal Software</a:t>
              </a: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652969" y="1611611"/>
            <a:ext cx="3126391" cy="306725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Mission Critical 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Infrastrukturen</a:t>
            </a:r>
            <a:endParaRPr lang="en-US" sz="2400" cap="none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107"/>
          <p:cNvGrpSpPr/>
          <p:nvPr/>
        </p:nvGrpSpPr>
        <p:grpSpPr>
          <a:xfrm>
            <a:off x="180808" y="907470"/>
            <a:ext cx="8374778" cy="3844481"/>
            <a:chOff x="180808" y="897079"/>
            <a:chExt cx="8374778" cy="3844481"/>
          </a:xfrm>
        </p:grpSpPr>
        <p:cxnSp>
          <p:nvCxnSpPr>
            <p:cNvPr id="1111" name="Straight Connector 1110"/>
            <p:cNvCxnSpPr/>
            <p:nvPr>
              <p:custDataLst>
                <p:tags r:id="rId1"/>
              </p:custDataLst>
            </p:nvPr>
          </p:nvCxnSpPr>
          <p:spPr>
            <a:xfrm flipV="1">
              <a:off x="542925" y="2999581"/>
              <a:ext cx="8012661" cy="19844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054"/>
            <p:cNvGrpSpPr/>
            <p:nvPr/>
          </p:nvGrpSpPr>
          <p:grpSpPr>
            <a:xfrm>
              <a:off x="4898810" y="3304309"/>
              <a:ext cx="1075963" cy="744752"/>
              <a:chOff x="4909201" y="3166668"/>
              <a:chExt cx="1294121" cy="944739"/>
            </a:xfrm>
          </p:grpSpPr>
          <p:pic>
            <p:nvPicPr>
              <p:cNvPr id="26" name="Picture 57" descr="Sprawl_server_3b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481744" y="3166668"/>
                <a:ext cx="721578" cy="703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7" descr="Sprawl_server_3b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909201" y="3408048"/>
                <a:ext cx="721578" cy="703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Connector 27"/>
              <p:cNvCxnSpPr/>
              <p:nvPr/>
            </p:nvCxnSpPr>
            <p:spPr>
              <a:xfrm flipV="1">
                <a:off x="5278469" y="3360700"/>
                <a:ext cx="572407" cy="20080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105476" y="3246909"/>
                <a:ext cx="569465" cy="21754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457307" y="3457758"/>
                <a:ext cx="566564" cy="2052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087667" y="3451060"/>
                <a:ext cx="938746" cy="1004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5348810" y="3337783"/>
                <a:ext cx="431725" cy="236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2"/>
            <p:cNvGrpSpPr/>
            <p:nvPr/>
          </p:nvGrpSpPr>
          <p:grpSpPr>
            <a:xfrm>
              <a:off x="2735364" y="3428769"/>
              <a:ext cx="1011826" cy="606478"/>
              <a:chOff x="5513537" y="3731182"/>
              <a:chExt cx="1011826" cy="606478"/>
            </a:xfrm>
          </p:grpSpPr>
          <p:pic>
            <p:nvPicPr>
              <p:cNvPr id="34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05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107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8" name="Straight Connector 107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166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168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9" name="Straight Connector 168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227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229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0" name="Straight Connector 229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7" name="Straight Connector 27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3" name="Straight Connector 27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5" name="Straight Connector 2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" name="Group 288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290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1" name="Straight Connector 29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8" name="Straight Connector 33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4" name="Straight Connector 33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26" name="Straight Connector 32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22" name="Straight Connector 32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4" name="Straight Connector 31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0" name="Straight Connector 30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06" name="Straight Connector 3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5" name="Group 349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351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52" name="Straight Connector 351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03" name="Straight Connector 40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1" name="Straight Connector 3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87" name="Straight Connector 3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83" name="Straight Connector 3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5" name="Straight Connector 37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1" name="Straight Connector 37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6" name="Group 410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412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13" name="Straight Connector 412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68" name="Straight Connector 4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64" name="Straight Connector 46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60" name="Straight Connector 4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56" name="Straight Connector 4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52" name="Straight Connector 4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48" name="Straight Connector 4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44" name="Straight Connector 4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40" name="Straight Connector 43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36" name="Straight Connector 43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32" name="Straight Connector 43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28" name="Straight Connector 4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7" name="Group 471"/>
            <p:cNvGrpSpPr/>
            <p:nvPr/>
          </p:nvGrpSpPr>
          <p:grpSpPr>
            <a:xfrm>
              <a:off x="3344964" y="4038369"/>
              <a:ext cx="1011826" cy="606478"/>
              <a:chOff x="5513537" y="3731182"/>
              <a:chExt cx="1011826" cy="606478"/>
            </a:xfrm>
          </p:grpSpPr>
          <p:pic>
            <p:nvPicPr>
              <p:cNvPr id="473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74" name="Straight Connector 473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8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29" name="Straight Connector 52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25" name="Straight Connector 52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21" name="Straight Connector 52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17" name="Straight Connector 51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13" name="Straight Connector 51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09" name="Straight Connector 50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05" name="Straight Connector 50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01" name="Straight Connector 50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97" name="Straight Connector 49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93" name="Straight Connector 49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89" name="Straight Connector 48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8" name="Group 532"/>
            <p:cNvGrpSpPr/>
            <p:nvPr/>
          </p:nvGrpSpPr>
          <p:grpSpPr>
            <a:xfrm>
              <a:off x="3628255" y="3409737"/>
              <a:ext cx="1011826" cy="606478"/>
              <a:chOff x="5513537" y="3731182"/>
              <a:chExt cx="1011826" cy="606478"/>
            </a:xfrm>
          </p:grpSpPr>
          <p:pic>
            <p:nvPicPr>
              <p:cNvPr id="534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5" name="Straight Connector 534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9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90" name="Straight Connector 58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86" name="Straight Connector 58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82" name="Straight Connector 58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8" name="Straight Connector 55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4" name="Straight Connector 55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0" name="Straight Connector 54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9" name="Group 593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595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96" name="Straight Connector 59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51" name="Straight Connector 6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Straight Connector 6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Straight Connector 6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Straight Connector 6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47" name="Straight Connector 64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Connector 64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43" name="Straight Connector 6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Connector 6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9" name="Straight Connector 6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Straight Connector 6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5" name="Straight Connector 63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1" name="Straight Connector 6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6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27" name="Straight Connector 62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23" name="Straight Connector 6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9" name="Straight Connector 61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5" name="Straight Connector 61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1" name="Straight Connector 61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0" name="Group 654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656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57" name="Straight Connector 656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12" name="Straight Connector 7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08" name="Straight Connector 70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Straight Connector 70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Straight Connector 71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04" name="Straight Connector 7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00" name="Straight Connector 6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68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8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76" name="Straight Connector 67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72" name="Straight Connector 6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Straight Connector 6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Straight Connector 6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1" name="Group 715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717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8" name="Straight Connector 717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73" name="Straight Connector 77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77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77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69" name="Straight Connector 76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Connector 76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65" name="Straight Connector 76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Connector 76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Connector 76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61" name="Straight Connector 76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Straight Connector 76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57" name="Straight Connector 75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Straight Connector 75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Connector 75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Connector 75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7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75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0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1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33" name="Straight Connector 73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2" name="Group 776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778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79" name="Straight Connector 778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3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34" name="Straight Connector 83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4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30" name="Straight Connector 82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Straight Connector 83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5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6" name="Straight Connector 82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Straight Connector 82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2" name="Straight Connector 82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8" name="Straight Connector 81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Straight Connector 82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81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81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80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5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80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1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79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2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94" name="Straight Connector 79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Straight Connector 79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3" name="Group 837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839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40" name="Straight Connector 839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95" name="Straight Connector 8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8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91" name="Straight Connector 89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87" name="Straight Connector 8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83" name="Straight Connector 8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9" name="Straight Connector 87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5" name="Straight Connector 87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Straight Connector 87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1" name="Straight Connector 8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67" name="Straight Connector 8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63" name="Straight Connector 86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59" name="Straight Connector 8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55" name="Straight Connector 85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4" name="Group 898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900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01" name="Straight Connector 90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56" name="Straight Connector 9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Straight Connector 9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Straight Connector 9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Straight Connector 9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52" name="Straight Connector 95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Straight Connector 95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Straight Connector 95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Straight Connector 95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8" name="Straight Connector 9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1" name="Straight Connector 9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4" name="Straight Connector 9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Straight Connector 94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Straight Connector 94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9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93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92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0" name="Straight Connector 9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9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16" name="Straight Connector 91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Straight Connector 91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5" name="Group 959"/>
            <p:cNvGrpSpPr/>
            <p:nvPr/>
          </p:nvGrpSpPr>
          <p:grpSpPr>
            <a:xfrm>
              <a:off x="4237855" y="4019337"/>
              <a:ext cx="1011826" cy="606478"/>
              <a:chOff x="5513537" y="3731182"/>
              <a:chExt cx="1011826" cy="606478"/>
            </a:xfrm>
          </p:grpSpPr>
          <p:pic>
            <p:nvPicPr>
              <p:cNvPr id="961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62" name="Straight Connector 961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6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17" name="Straight Connector 101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Straight Connector 101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Straight Connector 101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Straight Connector 101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7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13" name="Straight Connector 101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Straight Connector 101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5" name="Straight Connector 101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6" name="Straight Connector 101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9" name="Straight Connector 100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Straight Connector 100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Straight Connector 101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Straight Connector 101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9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5" name="Straight Connector 100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Straight Connector 100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Straight Connector 100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Straight Connector 100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1" name="Straight Connector 100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Straight Connector 100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Straight Connector 100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Straight Connector 100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1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97" name="Straight Connector 99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Straight Connector 99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Straight Connector 99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2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93" name="Straight Connector 99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Straight Connector 99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Straight Connector 99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3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9" name="Straight Connector 98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Straight Connector 99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5" name="Straight Connector 98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6" name="Straight Connector 98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8" name="Straight Connector 98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1" name="Straight Connector 98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Straight Connector 98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77" name="Straight Connector 97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Straight Connector 97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97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0" name="Straight Connector 97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22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071327" y="3365455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3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223727" y="3937476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995252" y="3755980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7318" y="3647209"/>
              <a:ext cx="365145" cy="47156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38099" dir="3299984" algn="ctr" rotWithShape="0">
                <a:schemeClr val="bg2"/>
              </a:outerShdw>
            </a:effectLst>
          </p:spPr>
        </p:pic>
        <p:sp>
          <p:nvSpPr>
            <p:cNvPr id="1028" name="TextBox 1027"/>
            <p:cNvSpPr txBox="1"/>
            <p:nvPr/>
          </p:nvSpPr>
          <p:spPr>
            <a:xfrm>
              <a:off x="6740746" y="4291445"/>
              <a:ext cx="1447290" cy="26669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de-DE" sz="1400" dirty="0" smtClean="0"/>
                <a:t>Weltmarktführer</a:t>
              </a:r>
            </a:p>
          </p:txBody>
        </p:sp>
        <p:pic>
          <p:nvPicPr>
            <p:cNvPr id="1060" name="Picture 11"/>
            <p:cNvPicPr>
              <a:picLocks noChangeAspect="1" noChangeArrowheads="1"/>
            </p:cNvPicPr>
            <p:nvPr/>
          </p:nvPicPr>
          <p:blipFill>
            <a:blip r:embed="rId7" cstate="email">
              <a:lum contrast="40000"/>
            </a:blip>
            <a:srcRect/>
            <a:stretch>
              <a:fillRect/>
            </a:stretch>
          </p:blipFill>
          <p:spPr bwMode="auto">
            <a:xfrm>
              <a:off x="6241481" y="4208012"/>
              <a:ext cx="543833" cy="53354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044" name="Picture 33" descr="xeon_a_rgb_3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81317" y="3771901"/>
              <a:ext cx="470839" cy="352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46" name="Group 1083"/>
            <p:cNvGrpSpPr/>
            <p:nvPr/>
          </p:nvGrpSpPr>
          <p:grpSpPr>
            <a:xfrm>
              <a:off x="180808" y="897079"/>
              <a:ext cx="7314542" cy="1873829"/>
              <a:chOff x="180808" y="897079"/>
              <a:chExt cx="7314542" cy="1873829"/>
            </a:xfrm>
          </p:grpSpPr>
          <p:sp>
            <p:nvSpPr>
              <p:cNvPr id="1085" name="Oval 1084"/>
              <p:cNvSpPr/>
              <p:nvPr/>
            </p:nvSpPr>
            <p:spPr bwMode="auto">
              <a:xfrm>
                <a:off x="5140776" y="897079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sp>
            <p:nvSpPr>
              <p:cNvPr id="1086" name="Oval 1085"/>
              <p:cNvSpPr/>
              <p:nvPr/>
            </p:nvSpPr>
            <p:spPr bwMode="auto">
              <a:xfrm>
                <a:off x="2650401" y="910935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sp>
            <p:nvSpPr>
              <p:cNvPr id="1087" name="TextBox 23"/>
              <p:cNvSpPr txBox="1">
                <a:spLocks noChangeArrowheads="1"/>
              </p:cNvSpPr>
              <p:nvPr/>
            </p:nvSpPr>
            <p:spPr bwMode="auto">
              <a:xfrm>
                <a:off x="3126688" y="2184350"/>
                <a:ext cx="1492797" cy="451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/>
                </a:r>
                <a:br>
                  <a:rPr lang="en-US" sz="1400" dirty="0" smtClean="0">
                    <a:solidFill>
                      <a:prstClr val="white"/>
                    </a:solidFill>
                  </a:rPr>
                </a:br>
                <a:r>
                  <a:rPr lang="en-US" sz="1200" dirty="0" err="1" smtClean="0">
                    <a:solidFill>
                      <a:prstClr val="white"/>
                    </a:solidFill>
                  </a:rPr>
                  <a:t>Sparc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88" name="Picture 1087" descr="storage.pn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550160" y="1553991"/>
                <a:ext cx="597555" cy="497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40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89" name="Picture 1088"/>
              <p:cNvPicPr>
                <a:picLocks noChangeAspect="1"/>
              </p:cNvPicPr>
              <p:nvPr/>
            </p:nvPicPr>
            <p:blipFill>
              <a:blip r:embed="rId10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3553693" y="2067754"/>
                <a:ext cx="665014" cy="3550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0" name="Oval 1089"/>
              <p:cNvSpPr/>
              <p:nvPr/>
            </p:nvSpPr>
            <p:spPr>
              <a:xfrm>
                <a:off x="3449056" y="2105891"/>
                <a:ext cx="797365" cy="58189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47" name="Group 43"/>
              <p:cNvGrpSpPr/>
              <p:nvPr/>
            </p:nvGrpSpPr>
            <p:grpSpPr>
              <a:xfrm>
                <a:off x="5644037" y="907165"/>
                <a:ext cx="1339300" cy="1797935"/>
                <a:chOff x="4563373" y="907165"/>
                <a:chExt cx="1339300" cy="1797935"/>
              </a:xfrm>
            </p:grpSpPr>
            <p:pic>
              <p:nvPicPr>
                <p:cNvPr id="1103" name="Picture 14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605510" y="1470810"/>
                  <a:ext cx="1297163" cy="889291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300000" lon="0" rev="0"/>
                  </a:camera>
                  <a:lightRig rig="threePt" dir="t"/>
                </a:scene3d>
              </p:spPr>
            </p:pic>
            <p:pic>
              <p:nvPicPr>
                <p:cNvPr id="1104" name="Picture 24"/>
                <p:cNvPicPr>
                  <a:picLocks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4872207" y="1935235"/>
                  <a:ext cx="665964" cy="341954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>
                  <a:outerShdw dist="50800" dir="1019974" algn="ctr" rotWithShape="0">
                    <a:schemeClr val="bg2"/>
                  </a:outerShdw>
                </a:effectLst>
              </p:spPr>
            </p:pic>
            <p:sp>
              <p:nvSpPr>
                <p:cNvPr id="1105" name="TextBox 1104"/>
                <p:cNvSpPr txBox="1"/>
                <p:nvPr/>
              </p:nvSpPr>
              <p:spPr>
                <a:xfrm>
                  <a:off x="4857597" y="2241439"/>
                  <a:ext cx="647700" cy="238125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r>
                    <a:rPr lang="de-DE" sz="1200" dirty="0" smtClean="0">
                      <a:solidFill>
                        <a:prstClr val="white"/>
                      </a:solidFill>
                    </a:rPr>
                    <a:t>VMS/NS</a:t>
                  </a:r>
                  <a:br>
                    <a:rPr lang="de-DE" sz="1200" dirty="0" smtClean="0">
                      <a:solidFill>
                        <a:prstClr val="white"/>
                      </a:solidFill>
                    </a:rPr>
                  </a:br>
                  <a:r>
                    <a:rPr lang="de-DE" sz="1200" dirty="0" smtClean="0">
                      <a:solidFill>
                        <a:prstClr val="white"/>
                      </a:solidFill>
                    </a:rPr>
                    <a:t>Itanium</a:t>
                  </a:r>
                  <a:br>
                    <a:rPr lang="de-DE" sz="1200" dirty="0" smtClean="0">
                      <a:solidFill>
                        <a:prstClr val="white"/>
                      </a:solidFill>
                    </a:rPr>
                  </a:br>
                  <a:endParaRPr lang="de-DE" sz="1200" dirty="0" smtClean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106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lum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4935680" y="907165"/>
                  <a:ext cx="543833" cy="533548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</p:pic>
            <p:sp>
              <p:nvSpPr>
                <p:cNvPr id="1107" name="Oval 1106"/>
                <p:cNvSpPr/>
                <p:nvPr/>
              </p:nvSpPr>
              <p:spPr>
                <a:xfrm>
                  <a:off x="4563373" y="1877786"/>
                  <a:ext cx="1314909" cy="82731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de-DE" sz="2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92" name="Picture 1091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lum/>
              </a:blip>
              <a:stretch>
                <a:fillRect/>
              </a:stretch>
            </p:blipFill>
            <p:spPr>
              <a:xfrm>
                <a:off x="3210794" y="1192600"/>
                <a:ext cx="1236517" cy="263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1093" name="Oval 1092"/>
              <p:cNvSpPr/>
              <p:nvPr/>
            </p:nvSpPr>
            <p:spPr bwMode="auto">
              <a:xfrm>
                <a:off x="180808" y="904009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pic>
            <p:nvPicPr>
              <p:cNvPr id="1094" name="Picture 1093" descr="Sprawl_server_3a.png"/>
              <p:cNvPicPr>
                <a:picLocks noChangeAspect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390376" y="1220940"/>
                <a:ext cx="963606" cy="108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2694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95" name="Picture 1094" descr="Sprawl_server_3a.png"/>
              <p:cNvPicPr>
                <a:picLocks noChangeAspect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1499360" y="1509261"/>
                <a:ext cx="577818" cy="61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2694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96" name="Picture 6" descr="AIX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485899" y="2175768"/>
                <a:ext cx="312548" cy="22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7" name="Picture 1096"/>
              <p:cNvPicPr>
                <a:picLocks noChangeAspect="1"/>
              </p:cNvPicPr>
              <p:nvPr/>
            </p:nvPicPr>
            <p:blipFill>
              <a:blip r:embed="rId16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1349832" y="1136974"/>
                <a:ext cx="873934" cy="3241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8" name="TextBox 1097"/>
              <p:cNvSpPr txBox="1"/>
              <p:nvPr/>
            </p:nvSpPr>
            <p:spPr>
              <a:xfrm>
                <a:off x="1295861" y="2385636"/>
                <a:ext cx="604224" cy="2101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r>
                  <a:rPr lang="de-DE" sz="1200" dirty="0" smtClean="0">
                    <a:solidFill>
                      <a:prstClr val="white"/>
                    </a:solidFill>
                  </a:rPr>
                  <a:t>POWER7</a:t>
                </a:r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641267" y="2107778"/>
                <a:ext cx="1440554" cy="66065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0" name="TextBox 1099"/>
              <p:cNvSpPr txBox="1"/>
              <p:nvPr/>
            </p:nvSpPr>
            <p:spPr>
              <a:xfrm>
                <a:off x="708298" y="2186239"/>
                <a:ext cx="604224" cy="2101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r>
                  <a:rPr lang="de-DE" sz="1200" dirty="0" err="1" smtClean="0">
                    <a:solidFill>
                      <a:prstClr val="white"/>
                    </a:solidFill>
                  </a:rPr>
                  <a:t>ZoS</a:t>
                </a:r>
                <a:r>
                  <a:rPr lang="de-DE" sz="1200" dirty="0" smtClean="0">
                    <a:solidFill>
                      <a:prstClr val="white"/>
                    </a:solidFill>
                  </a:rPr>
                  <a:t/>
                </a:r>
                <a:br>
                  <a:rPr lang="de-DE" sz="1200" dirty="0" smtClean="0">
                    <a:solidFill>
                      <a:prstClr val="white"/>
                    </a:solidFill>
                  </a:rPr>
                </a:br>
                <a:r>
                  <a:rPr lang="de-DE" sz="1200" dirty="0" smtClean="0">
                    <a:solidFill>
                      <a:prstClr val="white"/>
                    </a:solidFill>
                  </a:rPr>
                  <a:t>AS400</a:t>
                </a:r>
                <a:endParaRPr lang="de-DE" sz="1200" dirty="0" smtClean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34949" y="292608"/>
            <a:ext cx="8719045" cy="50399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Mission Critical  </a:t>
            </a:r>
            <a:r>
              <a:rPr lang="en-US" sz="2400" dirty="0" err="1" smtClean="0">
                <a:solidFill>
                  <a:schemeClr val="tx1"/>
                </a:solidFill>
              </a:rPr>
              <a:t>Infrastrukturen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</a:rPr>
              <a:t>Konsolidierung</a:t>
            </a:r>
            <a:endParaRPr lang="en-US" sz="2400" cap="none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08" name="Group 1107"/>
          <p:cNvGrpSpPr/>
          <p:nvPr/>
        </p:nvGrpSpPr>
        <p:grpSpPr>
          <a:xfrm>
            <a:off x="180808" y="907470"/>
            <a:ext cx="8374778" cy="3844481"/>
            <a:chOff x="180808" y="897079"/>
            <a:chExt cx="8374778" cy="3844481"/>
          </a:xfrm>
        </p:grpSpPr>
        <p:cxnSp>
          <p:nvCxnSpPr>
            <p:cNvPr id="1111" name="Straight Connector 1110"/>
            <p:cNvCxnSpPr/>
            <p:nvPr>
              <p:custDataLst>
                <p:tags r:id="rId1"/>
              </p:custDataLst>
            </p:nvPr>
          </p:nvCxnSpPr>
          <p:spPr>
            <a:xfrm flipV="1">
              <a:off x="542925" y="2999581"/>
              <a:ext cx="8012661" cy="19844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5" name="Group 1054"/>
            <p:cNvGrpSpPr/>
            <p:nvPr/>
          </p:nvGrpSpPr>
          <p:grpSpPr>
            <a:xfrm>
              <a:off x="4898810" y="3304309"/>
              <a:ext cx="1075963" cy="744752"/>
              <a:chOff x="4909201" y="3166668"/>
              <a:chExt cx="1294121" cy="944739"/>
            </a:xfrm>
          </p:grpSpPr>
          <p:pic>
            <p:nvPicPr>
              <p:cNvPr id="26" name="Picture 57" descr="Sprawl_server_3b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481744" y="3166668"/>
                <a:ext cx="721578" cy="703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7" descr="Sprawl_server_3b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909201" y="3408048"/>
                <a:ext cx="721578" cy="703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Connector 27"/>
              <p:cNvCxnSpPr/>
              <p:nvPr/>
            </p:nvCxnSpPr>
            <p:spPr>
              <a:xfrm flipV="1">
                <a:off x="5278469" y="3360700"/>
                <a:ext cx="572407" cy="20080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105476" y="3246909"/>
                <a:ext cx="569465" cy="21754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457307" y="3457758"/>
                <a:ext cx="566564" cy="2052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087667" y="3451060"/>
                <a:ext cx="938746" cy="1004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5348810" y="3337783"/>
                <a:ext cx="431725" cy="236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32"/>
            <p:cNvGrpSpPr/>
            <p:nvPr/>
          </p:nvGrpSpPr>
          <p:grpSpPr>
            <a:xfrm>
              <a:off x="2735364" y="3428769"/>
              <a:ext cx="1011826" cy="606478"/>
              <a:chOff x="5513537" y="3731182"/>
              <a:chExt cx="1011826" cy="606478"/>
            </a:xfrm>
          </p:grpSpPr>
          <p:pic>
            <p:nvPicPr>
              <p:cNvPr id="34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05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107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8" name="Straight Connector 107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166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168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9" name="Straight Connector 168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227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229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0" name="Straight Connector 229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7" name="Straight Connector 27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3" name="Straight Connector 27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5" name="Straight Connector 2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" name="Group 288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290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1" name="Straight Connector 29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8" name="Straight Connector 33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4" name="Straight Connector 33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26" name="Straight Connector 32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22" name="Straight Connector 32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4" name="Straight Connector 31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10" name="Straight Connector 30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06" name="Straight Connector 3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" name="Group 349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351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52" name="Straight Connector 351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03" name="Straight Connector 40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91" name="Straight Connector 3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87" name="Straight Connector 3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383" name="Straight Connector 3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5" name="Straight Connector 37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71" name="Straight Connector 37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410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412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13" name="Straight Connector 412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68" name="Straight Connector 4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64" name="Straight Connector 46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60" name="Straight Connector 4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56" name="Straight Connector 4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52" name="Straight Connector 4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48" name="Straight Connector 4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444" name="Straight Connector 4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40" name="Straight Connector 43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36" name="Straight Connector 43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32" name="Straight Connector 43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28" name="Straight Connector 4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5" name="Group 471"/>
            <p:cNvGrpSpPr/>
            <p:nvPr/>
          </p:nvGrpSpPr>
          <p:grpSpPr>
            <a:xfrm>
              <a:off x="3344964" y="4038369"/>
              <a:ext cx="1011826" cy="606478"/>
              <a:chOff x="5513537" y="3731182"/>
              <a:chExt cx="1011826" cy="606478"/>
            </a:xfrm>
          </p:grpSpPr>
          <p:pic>
            <p:nvPicPr>
              <p:cNvPr id="473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74" name="Straight Connector 473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29" name="Straight Connector 52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25" name="Straight Connector 52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21" name="Straight Connector 52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17" name="Straight Connector 51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13" name="Straight Connector 51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09" name="Straight Connector 50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05" name="Straight Connector 50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01" name="Straight Connector 50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97" name="Straight Connector 49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93" name="Straight Connector 49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489" name="Straight Connector 48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6" name="Group 532"/>
            <p:cNvGrpSpPr/>
            <p:nvPr/>
          </p:nvGrpSpPr>
          <p:grpSpPr>
            <a:xfrm>
              <a:off x="3628255" y="3409737"/>
              <a:ext cx="1011826" cy="606478"/>
              <a:chOff x="5513537" y="3731182"/>
              <a:chExt cx="1011826" cy="606478"/>
            </a:xfrm>
          </p:grpSpPr>
          <p:pic>
            <p:nvPicPr>
              <p:cNvPr id="534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5" name="Straight Connector 534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90" name="Straight Connector 58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86" name="Straight Connector 58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82" name="Straight Connector 58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8" name="Straight Connector 55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4" name="Straight Connector 55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550" name="Straight Connector 54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7" name="Group 593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595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96" name="Straight Connector 59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51" name="Straight Connector 6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Straight Connector 6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Straight Connector 6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Straight Connector 6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9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47" name="Straight Connector 64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Connector 64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43" name="Straight Connector 6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Connector 6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1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9" name="Straight Connector 6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Straight Connector 6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5" name="Straight Connector 63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31" name="Straight Connector 6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6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4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27" name="Straight Connector 62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23" name="Straight Connector 6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9" name="Straight Connector 61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7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5" name="Straight Connector 61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11" name="Straight Connector 61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8" name="Group 654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656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57" name="Straight Connector 656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12" name="Straight Connector 7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08" name="Straight Connector 70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Straight Connector 70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Straight Connector 71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04" name="Straight Connector 7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00" name="Straight Connector 6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68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76" name="Straight Connector 67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672" name="Straight Connector 6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Straight Connector 6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Straight Connector 6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9" name="Group 715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717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8" name="Straight Connector 717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73" name="Straight Connector 77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77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77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69" name="Straight Connector 76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Connector 76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65" name="Straight Connector 76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Connector 76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Connector 76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61" name="Straight Connector 76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Straight Connector 76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57" name="Straight Connector 75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Straight Connector 75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Connector 75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Connector 75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75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33" name="Straight Connector 73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0" name="Group 776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778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79" name="Straight Connector 778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34" name="Straight Connector 83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30" name="Straight Connector 82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Straight Connector 83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6" name="Straight Connector 82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Straight Connector 82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22" name="Straight Connector 82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8" name="Straight Connector 81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Straight Connector 82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6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81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7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81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8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80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9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80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79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794" name="Straight Connector 79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Straight Connector 79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1" name="Group 837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839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40" name="Straight Connector 839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95" name="Straight Connector 8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8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91" name="Straight Connector 89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87" name="Straight Connector 8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83" name="Straight Connector 8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9" name="Straight Connector 87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7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5" name="Straight Connector 87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Straight Connector 87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871" name="Straight Connector 8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67" name="Straight Connector 8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63" name="Straight Connector 86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1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59" name="Straight Connector 8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6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855" name="Straight Connector 85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2" name="Group 898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900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01" name="Straight Connector 90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3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56" name="Straight Connector 9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Straight Connector 9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Straight Connector 9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Straight Connector 9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4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52" name="Straight Connector 95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Straight Connector 95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Straight Connector 95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Straight Connector 95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5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8" name="Straight Connector 9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1" name="Straight Connector 9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4" name="Straight Connector 9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Straight Connector 94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Straight Connector 94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9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93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92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20" name="Straight Connector 9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9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7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16" name="Straight Connector 91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Straight Connector 91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3" name="Group 959"/>
            <p:cNvGrpSpPr/>
            <p:nvPr/>
          </p:nvGrpSpPr>
          <p:grpSpPr>
            <a:xfrm>
              <a:off x="4237855" y="4019337"/>
              <a:ext cx="1011826" cy="606478"/>
              <a:chOff x="5513537" y="3731182"/>
              <a:chExt cx="1011826" cy="606478"/>
            </a:xfrm>
          </p:grpSpPr>
          <p:pic>
            <p:nvPicPr>
              <p:cNvPr id="961" name="Picture 70" descr="Sprawl_server_row.png"/>
              <p:cNvPicPr>
                <a:picLocks noChangeAspect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62" name="Straight Connector 961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17" name="Straight Connector 101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Straight Connector 101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Straight Connector 101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Straight Connector 101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13" name="Straight Connector 101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Straight Connector 101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5" name="Straight Connector 101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6" name="Straight Connector 101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9" name="Straight Connector 100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Straight Connector 100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Straight Connector 101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Straight Connector 101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5" name="Straight Connector 100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Straight Connector 100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Straight Connector 100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Straight Connector 100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01" name="Straight Connector 100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Straight Connector 100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Straight Connector 100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Straight Connector 100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97" name="Straight Connector 99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Straight Connector 99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Straight Connector 99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993" name="Straight Connector 99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Straight Connector 99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Straight Connector 99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9" name="Straight Connector 98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Straight Connector 99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5" name="Straight Connector 98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6" name="Straight Connector 98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8" name="Straight Connector 98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81" name="Straight Connector 98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Straight Connector 98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977" name="Straight Connector 97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Straight Connector 97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97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0" name="Straight Connector 97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22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071327" y="3365455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3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223727" y="3937476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" name="Picture 70" descr="Sprawl_server_row.png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995252" y="3755980"/>
              <a:ext cx="1202055" cy="7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7318" y="3647209"/>
              <a:ext cx="365145" cy="47156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38099" dir="3299984" algn="ctr" rotWithShape="0">
                <a:schemeClr val="bg2"/>
              </a:outerShdw>
            </a:effectLst>
          </p:spPr>
        </p:pic>
        <p:sp>
          <p:nvSpPr>
            <p:cNvPr id="1028" name="TextBox 1027"/>
            <p:cNvSpPr txBox="1"/>
            <p:nvPr/>
          </p:nvSpPr>
          <p:spPr>
            <a:xfrm>
              <a:off x="6740746" y="4291445"/>
              <a:ext cx="1447290" cy="26669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de-DE" sz="1400" dirty="0" smtClean="0"/>
                <a:t>Weltmarktführer</a:t>
              </a:r>
            </a:p>
          </p:txBody>
        </p:sp>
        <p:pic>
          <p:nvPicPr>
            <p:cNvPr id="1060" name="Picture 11"/>
            <p:cNvPicPr>
              <a:picLocks noChangeAspect="1" noChangeArrowheads="1"/>
            </p:cNvPicPr>
            <p:nvPr/>
          </p:nvPicPr>
          <p:blipFill>
            <a:blip r:embed="rId7" cstate="email">
              <a:lum contrast="40000"/>
            </a:blip>
            <a:srcRect/>
            <a:stretch>
              <a:fillRect/>
            </a:stretch>
          </p:blipFill>
          <p:spPr bwMode="auto">
            <a:xfrm>
              <a:off x="6241481" y="4208012"/>
              <a:ext cx="543833" cy="53354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044" name="Picture 33" descr="xeon_a_rgb_3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81317" y="3771901"/>
              <a:ext cx="470839" cy="352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84" name="Group 1083"/>
            <p:cNvGrpSpPr/>
            <p:nvPr/>
          </p:nvGrpSpPr>
          <p:grpSpPr>
            <a:xfrm>
              <a:off x="180808" y="897079"/>
              <a:ext cx="7314542" cy="2157849"/>
              <a:chOff x="180808" y="897079"/>
              <a:chExt cx="7314542" cy="2157849"/>
            </a:xfrm>
          </p:grpSpPr>
          <p:sp>
            <p:nvSpPr>
              <p:cNvPr id="1085" name="Oval 1084"/>
              <p:cNvSpPr/>
              <p:nvPr/>
            </p:nvSpPr>
            <p:spPr bwMode="auto">
              <a:xfrm>
                <a:off x="5140776" y="897079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sp>
            <p:nvSpPr>
              <p:cNvPr id="1086" name="Oval 1085"/>
              <p:cNvSpPr/>
              <p:nvPr/>
            </p:nvSpPr>
            <p:spPr bwMode="auto">
              <a:xfrm>
                <a:off x="2650401" y="910935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sp>
            <p:nvSpPr>
              <p:cNvPr id="1087" name="TextBox 23"/>
              <p:cNvSpPr txBox="1">
                <a:spLocks noChangeArrowheads="1"/>
              </p:cNvSpPr>
              <p:nvPr/>
            </p:nvSpPr>
            <p:spPr bwMode="auto">
              <a:xfrm>
                <a:off x="3126688" y="2184350"/>
                <a:ext cx="1492797" cy="451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/>
                </a:r>
                <a:br>
                  <a:rPr lang="en-US" sz="1400" dirty="0" smtClean="0">
                    <a:solidFill>
                      <a:prstClr val="white"/>
                    </a:solidFill>
                  </a:rPr>
                </a:br>
                <a:r>
                  <a:rPr lang="en-US" sz="1200" dirty="0" err="1" smtClean="0">
                    <a:solidFill>
                      <a:prstClr val="white"/>
                    </a:solidFill>
                  </a:rPr>
                  <a:t>Sparc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88" name="Picture 1087" descr="storage.pn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550160" y="1553991"/>
                <a:ext cx="597555" cy="497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40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89" name="Picture 1088"/>
              <p:cNvPicPr>
                <a:picLocks noChangeAspect="1"/>
              </p:cNvPicPr>
              <p:nvPr/>
            </p:nvPicPr>
            <p:blipFill>
              <a:blip r:embed="rId10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3553693" y="2067754"/>
                <a:ext cx="665014" cy="3550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0" name="Oval 1089"/>
              <p:cNvSpPr/>
              <p:nvPr/>
            </p:nvSpPr>
            <p:spPr>
              <a:xfrm>
                <a:off x="3449056" y="2105891"/>
                <a:ext cx="797365" cy="58189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1" name="Group 43"/>
              <p:cNvGrpSpPr/>
              <p:nvPr/>
            </p:nvGrpSpPr>
            <p:grpSpPr>
              <a:xfrm>
                <a:off x="5644037" y="907165"/>
                <a:ext cx="1339300" cy="1797935"/>
                <a:chOff x="4563373" y="907165"/>
                <a:chExt cx="1339300" cy="1797935"/>
              </a:xfrm>
            </p:grpSpPr>
            <p:pic>
              <p:nvPicPr>
                <p:cNvPr id="1103" name="Picture 14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605510" y="1470810"/>
                  <a:ext cx="1297163" cy="889291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300000" lon="0" rev="0"/>
                  </a:camera>
                  <a:lightRig rig="threePt" dir="t"/>
                </a:scene3d>
              </p:spPr>
            </p:pic>
            <p:pic>
              <p:nvPicPr>
                <p:cNvPr id="1104" name="Picture 24"/>
                <p:cNvPicPr>
                  <a:picLocks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4872207" y="1935235"/>
                  <a:ext cx="665964" cy="341954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  <a:effectLst>
                  <a:outerShdw dist="50800" dir="1019974" algn="ctr" rotWithShape="0">
                    <a:schemeClr val="bg2"/>
                  </a:outerShdw>
                </a:effectLst>
              </p:spPr>
            </p:pic>
            <p:sp>
              <p:nvSpPr>
                <p:cNvPr id="1105" name="TextBox 1104"/>
                <p:cNvSpPr txBox="1"/>
                <p:nvPr/>
              </p:nvSpPr>
              <p:spPr>
                <a:xfrm>
                  <a:off x="4857597" y="2241439"/>
                  <a:ext cx="647700" cy="238125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r>
                    <a:rPr lang="de-DE" sz="1200" dirty="0" smtClean="0">
                      <a:solidFill>
                        <a:prstClr val="white"/>
                      </a:solidFill>
                    </a:rPr>
                    <a:t>VMS/NS</a:t>
                  </a:r>
                  <a:br>
                    <a:rPr lang="de-DE" sz="1200" dirty="0" smtClean="0">
                      <a:solidFill>
                        <a:prstClr val="white"/>
                      </a:solidFill>
                    </a:rPr>
                  </a:br>
                  <a:r>
                    <a:rPr lang="de-DE" sz="1200" dirty="0" smtClean="0">
                      <a:solidFill>
                        <a:prstClr val="white"/>
                      </a:solidFill>
                    </a:rPr>
                    <a:t>Itanium</a:t>
                  </a:r>
                  <a:br>
                    <a:rPr lang="de-DE" sz="1200" dirty="0" smtClean="0">
                      <a:solidFill>
                        <a:prstClr val="white"/>
                      </a:solidFill>
                    </a:rPr>
                  </a:br>
                  <a:endParaRPr lang="de-DE" sz="1200" dirty="0" smtClean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106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lum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4935680" y="907165"/>
                  <a:ext cx="543833" cy="533548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</p:pic>
            <p:sp>
              <p:nvSpPr>
                <p:cNvPr id="1107" name="Oval 1106"/>
                <p:cNvSpPr/>
                <p:nvPr/>
              </p:nvSpPr>
              <p:spPr>
                <a:xfrm>
                  <a:off x="4563373" y="1877786"/>
                  <a:ext cx="1314909" cy="82731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de-DE" sz="2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92" name="Picture 1091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lum/>
              </a:blip>
              <a:stretch>
                <a:fillRect/>
              </a:stretch>
            </p:blipFill>
            <p:spPr>
              <a:xfrm>
                <a:off x="3210794" y="1192600"/>
                <a:ext cx="1236517" cy="263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1093" name="Oval 1092"/>
              <p:cNvSpPr/>
              <p:nvPr/>
            </p:nvSpPr>
            <p:spPr bwMode="auto">
              <a:xfrm>
                <a:off x="180808" y="904009"/>
                <a:ext cx="2354574" cy="18599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6940" dir="5400000" rotWithShape="0">
                  <a:schemeClr val="tx1">
                    <a:alpha val="34999"/>
                  </a:scheme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Arial" pitchFamily="-107" charset="0"/>
                </a:endParaRPr>
              </a:p>
            </p:txBody>
          </p:sp>
          <p:pic>
            <p:nvPicPr>
              <p:cNvPr id="1094" name="Picture 1093" descr="Sprawl_server_3a.png"/>
              <p:cNvPicPr>
                <a:picLocks noChangeAspect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390376" y="1220940"/>
                <a:ext cx="963606" cy="108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2694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95" name="Picture 1094" descr="Sprawl_server_3a.png"/>
              <p:cNvPicPr>
                <a:picLocks noChangeAspect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1499360" y="1509261"/>
                <a:ext cx="577818" cy="61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26940" dir="5400000" algn="tl" rotWithShape="0">
                  <a:srgbClr val="0D0D0D">
                    <a:alpha val="42999"/>
                  </a:srgbClr>
                </a:outerShdw>
              </a:effectLst>
            </p:spPr>
          </p:pic>
          <p:pic>
            <p:nvPicPr>
              <p:cNvPr id="1096" name="Picture 6" descr="AIX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485899" y="2175768"/>
                <a:ext cx="312548" cy="22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7" name="Picture 1096"/>
              <p:cNvPicPr>
                <a:picLocks noChangeAspect="1"/>
              </p:cNvPicPr>
              <p:nvPr/>
            </p:nvPicPr>
            <p:blipFill>
              <a:blip r:embed="rId16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1349832" y="1136974"/>
                <a:ext cx="873934" cy="3241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8" name="TextBox 1097"/>
              <p:cNvSpPr txBox="1"/>
              <p:nvPr/>
            </p:nvSpPr>
            <p:spPr>
              <a:xfrm>
                <a:off x="1295861" y="2385636"/>
                <a:ext cx="604224" cy="2101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r>
                  <a:rPr lang="de-DE" sz="1200" dirty="0" smtClean="0">
                    <a:solidFill>
                      <a:prstClr val="white"/>
                    </a:solidFill>
                  </a:rPr>
                  <a:t>POWER7</a:t>
                </a:r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641267" y="2107778"/>
                <a:ext cx="1440554" cy="66065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0" name="TextBox 1099"/>
              <p:cNvSpPr txBox="1"/>
              <p:nvPr/>
            </p:nvSpPr>
            <p:spPr>
              <a:xfrm>
                <a:off x="708298" y="2186239"/>
                <a:ext cx="604224" cy="2101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r>
                  <a:rPr lang="de-DE" sz="1200" dirty="0" err="1" smtClean="0">
                    <a:solidFill>
                      <a:prstClr val="white"/>
                    </a:solidFill>
                  </a:rPr>
                  <a:t>ZoS</a:t>
                </a:r>
                <a:r>
                  <a:rPr lang="de-DE" sz="1200" dirty="0" smtClean="0">
                    <a:solidFill>
                      <a:prstClr val="white"/>
                    </a:solidFill>
                  </a:rPr>
                  <a:t/>
                </a:r>
                <a:br>
                  <a:rPr lang="de-DE" sz="1200" dirty="0" smtClean="0">
                    <a:solidFill>
                      <a:prstClr val="white"/>
                    </a:solidFill>
                  </a:rPr>
                </a:br>
                <a:r>
                  <a:rPr lang="de-DE" sz="1200" dirty="0" smtClean="0">
                    <a:solidFill>
                      <a:prstClr val="white"/>
                    </a:solidFill>
                  </a:rPr>
                  <a:t>AS400</a:t>
                </a:r>
                <a:endParaRPr lang="de-DE" sz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1" name="Left-Right Arrow 1100"/>
              <p:cNvSpPr/>
              <p:nvPr/>
            </p:nvSpPr>
            <p:spPr>
              <a:xfrm>
                <a:off x="2067791" y="2545773"/>
                <a:ext cx="3584864" cy="509155"/>
              </a:xfrm>
              <a:prstGeom prst="leftRightArrow">
                <a:avLst>
                  <a:gd name="adj1" fmla="val 59375"/>
                  <a:gd name="adj2" fmla="val 52688"/>
                </a:avLst>
              </a:prstGeom>
              <a:solidFill>
                <a:srgbClr val="FF0000">
                  <a:alpha val="67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2000" dirty="0" smtClea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</p:grpSp>
      <p:sp>
        <p:nvSpPr>
          <p:cNvPr id="1021" name="Down Arrow 1020"/>
          <p:cNvSpPr/>
          <p:nvPr/>
        </p:nvSpPr>
        <p:spPr>
          <a:xfrm>
            <a:off x="3364469" y="2961409"/>
            <a:ext cx="1041278" cy="1019978"/>
          </a:xfrm>
          <a:prstGeom prst="downArrow">
            <a:avLst/>
          </a:prstGeom>
          <a:solidFill>
            <a:srgbClr val="FF0000">
              <a:alpha val="6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34949" y="292608"/>
            <a:ext cx="8719045" cy="50399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Mission Critical  </a:t>
            </a:r>
            <a:r>
              <a:rPr lang="en-US" sz="2400" dirty="0" err="1" smtClean="0">
                <a:solidFill>
                  <a:schemeClr val="tx1"/>
                </a:solidFill>
              </a:rPr>
              <a:t>Infrastrukturen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</a:rPr>
              <a:t>Konsolidierung</a:t>
            </a:r>
            <a:endParaRPr lang="en-US" sz="2400" cap="none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11" name="Straight Connector 1110"/>
          <p:cNvCxnSpPr/>
          <p:nvPr>
            <p:custDataLst>
              <p:tags r:id="rId1"/>
            </p:custDataLst>
          </p:nvPr>
        </p:nvCxnSpPr>
        <p:spPr>
          <a:xfrm flipV="1">
            <a:off x="542925" y="3009972"/>
            <a:ext cx="8012661" cy="19844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2"/>
          <p:cNvGrpSpPr/>
          <p:nvPr/>
        </p:nvGrpSpPr>
        <p:grpSpPr>
          <a:xfrm>
            <a:off x="2735364" y="3439160"/>
            <a:ext cx="1011826" cy="606478"/>
            <a:chOff x="5513537" y="3731182"/>
            <a:chExt cx="1011826" cy="606478"/>
          </a:xfrm>
        </p:grpSpPr>
        <p:pic>
          <p:nvPicPr>
            <p:cNvPr id="34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05"/>
          <p:cNvGrpSpPr/>
          <p:nvPr/>
        </p:nvGrpSpPr>
        <p:grpSpPr>
          <a:xfrm>
            <a:off x="2887764" y="3591560"/>
            <a:ext cx="1011826" cy="606478"/>
            <a:chOff x="5513537" y="3731182"/>
            <a:chExt cx="1011826" cy="606478"/>
          </a:xfrm>
        </p:grpSpPr>
        <p:pic>
          <p:nvPicPr>
            <p:cNvPr id="107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8" name="Straight Connector 107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166"/>
          <p:cNvGrpSpPr/>
          <p:nvPr/>
        </p:nvGrpSpPr>
        <p:grpSpPr>
          <a:xfrm>
            <a:off x="3040164" y="3743960"/>
            <a:ext cx="1011826" cy="606478"/>
            <a:chOff x="5513537" y="3731182"/>
            <a:chExt cx="1011826" cy="606478"/>
          </a:xfrm>
        </p:grpSpPr>
        <p:pic>
          <p:nvPicPr>
            <p:cNvPr id="168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9" name="Straight Connector 168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227"/>
          <p:cNvGrpSpPr/>
          <p:nvPr/>
        </p:nvGrpSpPr>
        <p:grpSpPr>
          <a:xfrm>
            <a:off x="3192564" y="3896360"/>
            <a:ext cx="1011826" cy="606478"/>
            <a:chOff x="5513537" y="3731182"/>
            <a:chExt cx="1011826" cy="606478"/>
          </a:xfrm>
        </p:grpSpPr>
        <p:pic>
          <p:nvPicPr>
            <p:cNvPr id="229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0" name="Straight Connector 229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288"/>
          <p:cNvGrpSpPr/>
          <p:nvPr/>
        </p:nvGrpSpPr>
        <p:grpSpPr>
          <a:xfrm>
            <a:off x="2887764" y="3591560"/>
            <a:ext cx="1011826" cy="606478"/>
            <a:chOff x="5513537" y="3731182"/>
            <a:chExt cx="1011826" cy="606478"/>
          </a:xfrm>
        </p:grpSpPr>
        <p:pic>
          <p:nvPicPr>
            <p:cNvPr id="290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1" name="Straight Connector 290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338" name="Straight Connector 33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334" name="Straight Connector 33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349"/>
          <p:cNvGrpSpPr/>
          <p:nvPr/>
        </p:nvGrpSpPr>
        <p:grpSpPr>
          <a:xfrm>
            <a:off x="3040164" y="3743960"/>
            <a:ext cx="1011826" cy="606478"/>
            <a:chOff x="5513537" y="3731182"/>
            <a:chExt cx="1011826" cy="606478"/>
          </a:xfrm>
        </p:grpSpPr>
        <p:pic>
          <p:nvPicPr>
            <p:cNvPr id="351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2" name="Straight Connector 351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403" name="Straight Connector 40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395" name="Straight Connector 39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383" name="Straight Connector 38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375" name="Straight Connector 37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371" name="Straight Connector 37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367" name="Straight Connector 36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10"/>
          <p:cNvGrpSpPr/>
          <p:nvPr/>
        </p:nvGrpSpPr>
        <p:grpSpPr>
          <a:xfrm>
            <a:off x="3192564" y="3896360"/>
            <a:ext cx="1011826" cy="606478"/>
            <a:chOff x="5513537" y="3731182"/>
            <a:chExt cx="1011826" cy="606478"/>
          </a:xfrm>
        </p:grpSpPr>
        <p:pic>
          <p:nvPicPr>
            <p:cNvPr id="412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3" name="Straight Connector 412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464" name="Straight Connector 46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460" name="Straight Connector 45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456" name="Straight Connector 45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452" name="Straight Connector 45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448" name="Straight Connector 44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444" name="Straight Connector 44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440" name="Straight Connector 43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432" name="Straight Connector 43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428" name="Straight Connector 42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7" name="Group 471"/>
          <p:cNvGrpSpPr/>
          <p:nvPr/>
        </p:nvGrpSpPr>
        <p:grpSpPr>
          <a:xfrm>
            <a:off x="3344964" y="4048760"/>
            <a:ext cx="1011826" cy="606478"/>
            <a:chOff x="5513537" y="3731182"/>
            <a:chExt cx="1011826" cy="606478"/>
          </a:xfrm>
        </p:grpSpPr>
        <p:pic>
          <p:nvPicPr>
            <p:cNvPr id="473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4" name="Straight Connector 473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8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529" name="Straight Connector 52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521" name="Straight Connector 52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513" name="Straight Connector 51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509" name="Straight Connector 50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505" name="Straight Connector 50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501" name="Straight Connector 50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493" name="Straight Connector 49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" name="Group 532"/>
          <p:cNvGrpSpPr/>
          <p:nvPr/>
        </p:nvGrpSpPr>
        <p:grpSpPr>
          <a:xfrm>
            <a:off x="3628255" y="3420128"/>
            <a:ext cx="1011826" cy="606478"/>
            <a:chOff x="5513537" y="3731182"/>
            <a:chExt cx="1011826" cy="606478"/>
          </a:xfrm>
        </p:grpSpPr>
        <p:pic>
          <p:nvPicPr>
            <p:cNvPr id="534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5" name="Straight Connector 534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586" name="Straight Connector 58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582" name="Straight Connector 58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578" name="Straight Connector 57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574" name="Straight Connector 57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570" name="Straight Connector 56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5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566" name="Straight Connector 56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562" name="Straight Connector 56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558" name="Straight Connector 55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554" name="Straight Connector 55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8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550" name="Straight Connector 54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9" name="Group 593"/>
          <p:cNvGrpSpPr/>
          <p:nvPr/>
        </p:nvGrpSpPr>
        <p:grpSpPr>
          <a:xfrm>
            <a:off x="3780655" y="3572528"/>
            <a:ext cx="1011826" cy="606478"/>
            <a:chOff x="5513537" y="3731182"/>
            <a:chExt cx="1011826" cy="606478"/>
          </a:xfrm>
        </p:grpSpPr>
        <p:pic>
          <p:nvPicPr>
            <p:cNvPr id="595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6" name="Straight Connector 595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651" name="Straight Connector 65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647" name="Straight Connector 64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2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643" name="Straight Connector 64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639" name="Straight Connector 63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4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5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631" name="Straight Connector 63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627" name="Straight Connector 62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7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623" name="Straight Connector 62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2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619" name="Straight Connector 61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8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615" name="Straight Connector 61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611" name="Straight Connector 61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0" name="Group 654"/>
          <p:cNvGrpSpPr/>
          <p:nvPr/>
        </p:nvGrpSpPr>
        <p:grpSpPr>
          <a:xfrm>
            <a:off x="3933055" y="3724928"/>
            <a:ext cx="1011826" cy="606478"/>
            <a:chOff x="5513537" y="3731182"/>
            <a:chExt cx="1011826" cy="606478"/>
          </a:xfrm>
        </p:grpSpPr>
        <p:pic>
          <p:nvPicPr>
            <p:cNvPr id="656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7" name="Straight Connector 656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1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712" name="Straight Connector 71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708" name="Straight Connector 70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704" name="Straight Connector 70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4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700" name="Straight Connector 69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696" name="Straight Connector 69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692" name="Straight Connector 69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7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688" name="Straight Connector 68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8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684" name="Straight Connector 68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3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680" name="Straight Connector 67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676" name="Straight Connector 67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0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672" name="Straight Connector 67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1" name="Group 715"/>
          <p:cNvGrpSpPr/>
          <p:nvPr/>
        </p:nvGrpSpPr>
        <p:grpSpPr>
          <a:xfrm>
            <a:off x="4085455" y="3877328"/>
            <a:ext cx="1011826" cy="606478"/>
            <a:chOff x="5513537" y="3731182"/>
            <a:chExt cx="1011826" cy="606478"/>
          </a:xfrm>
        </p:grpSpPr>
        <p:pic>
          <p:nvPicPr>
            <p:cNvPr id="717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8" name="Straight Connector 717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2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773" name="Straight Connector 77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769" name="Straight Connector 76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4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765" name="Straight Connector 76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6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757" name="Straight Connector 75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7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753" name="Straight Connector 75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8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749" name="Straight Connector 74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9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745" name="Straight Connector 74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741" name="Straight Connector 74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0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737" name="Straight Connector 73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1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2" name="Group 776"/>
          <p:cNvGrpSpPr/>
          <p:nvPr/>
        </p:nvGrpSpPr>
        <p:grpSpPr>
          <a:xfrm>
            <a:off x="3780655" y="3572528"/>
            <a:ext cx="1011826" cy="606478"/>
            <a:chOff x="5513537" y="3731182"/>
            <a:chExt cx="1011826" cy="606478"/>
          </a:xfrm>
        </p:grpSpPr>
        <p:pic>
          <p:nvPicPr>
            <p:cNvPr id="778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79" name="Straight Connector 778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3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834" name="Straight Connector 83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830" name="Straight Connector 82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5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826" name="Straight Connector 82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6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822" name="Straight Connector 82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7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818" name="Straight Connector 81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8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814" name="Straight Connector 81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810" name="Straight Connector 80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0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806" name="Straight Connector 80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5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802" name="Straight Connector 80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1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798" name="Straight Connector 79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794" name="Straight Connector 79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3" name="Group 837"/>
          <p:cNvGrpSpPr/>
          <p:nvPr/>
        </p:nvGrpSpPr>
        <p:grpSpPr>
          <a:xfrm>
            <a:off x="3933055" y="3724928"/>
            <a:ext cx="1011826" cy="606478"/>
            <a:chOff x="5513537" y="3731182"/>
            <a:chExt cx="1011826" cy="606478"/>
          </a:xfrm>
        </p:grpSpPr>
        <p:pic>
          <p:nvPicPr>
            <p:cNvPr id="839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40" name="Straight Connector 839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4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895" name="Straight Connector 89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891" name="Straight Connector 89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6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887" name="Straight Connector 88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7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883" name="Straight Connector 88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8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879" name="Straight Connector 87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9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875" name="Straight Connector 87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0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871" name="Straight Connector 87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1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867" name="Straight Connector 86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863" name="Straight Connector 86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855" name="Straight Connector 85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4" name="Group 898"/>
          <p:cNvGrpSpPr/>
          <p:nvPr/>
        </p:nvGrpSpPr>
        <p:grpSpPr>
          <a:xfrm>
            <a:off x="4085455" y="3877328"/>
            <a:ext cx="1011826" cy="606478"/>
            <a:chOff x="5513537" y="3731182"/>
            <a:chExt cx="1011826" cy="606478"/>
          </a:xfrm>
        </p:grpSpPr>
        <p:pic>
          <p:nvPicPr>
            <p:cNvPr id="900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01" name="Straight Connector 900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5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956" name="Straight Connector 95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952" name="Straight Connector 951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948" name="Straight Connector 947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944" name="Straight Connector 943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9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940" name="Straight Connector 939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0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936" name="Straight Connector 935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1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932" name="Straight Connector 931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2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928" name="Straight Connector 927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7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924" name="Straight Connector 923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3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920" name="Straight Connector 919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4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916" name="Straight Connector 915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5" name="Group 959"/>
          <p:cNvGrpSpPr/>
          <p:nvPr/>
        </p:nvGrpSpPr>
        <p:grpSpPr>
          <a:xfrm>
            <a:off x="4237855" y="4029728"/>
            <a:ext cx="1011826" cy="606478"/>
            <a:chOff x="5513537" y="3731182"/>
            <a:chExt cx="1011826" cy="606478"/>
          </a:xfrm>
        </p:grpSpPr>
        <p:pic>
          <p:nvPicPr>
            <p:cNvPr id="961" name="Picture 70" descr="Sprawl_server_row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5513537" y="3731182"/>
              <a:ext cx="1011826" cy="6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62" name="Straight Connector 961"/>
            <p:cNvCxnSpPr/>
            <p:nvPr/>
          </p:nvCxnSpPr>
          <p:spPr>
            <a:xfrm rot="5400000">
              <a:off x="5589740" y="399893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Connector 962"/>
            <p:cNvCxnSpPr/>
            <p:nvPr/>
          </p:nvCxnSpPr>
          <p:spPr>
            <a:xfrm rot="5400000">
              <a:off x="5610617" y="4007285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Straight Connector 963"/>
            <p:cNvCxnSpPr/>
            <p:nvPr/>
          </p:nvCxnSpPr>
          <p:spPr>
            <a:xfrm rot="5400000">
              <a:off x="5629993" y="4011754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964"/>
            <p:cNvCxnSpPr/>
            <p:nvPr/>
          </p:nvCxnSpPr>
          <p:spPr>
            <a:xfrm rot="5400000">
              <a:off x="5570952" y="3992672"/>
              <a:ext cx="106471" cy="0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6" name="Group 143"/>
            <p:cNvGrpSpPr/>
            <p:nvPr/>
          </p:nvGrpSpPr>
          <p:grpSpPr>
            <a:xfrm>
              <a:off x="5724206" y="3979929"/>
              <a:ext cx="59041" cy="125553"/>
              <a:chOff x="5776588" y="4091836"/>
              <a:chExt cx="59041" cy="125553"/>
            </a:xfrm>
          </p:grpSpPr>
          <p:cxnSp>
            <p:nvCxnSpPr>
              <p:cNvPr id="1017" name="Straight Connector 101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7" name="Group 171"/>
            <p:cNvGrpSpPr/>
            <p:nvPr/>
          </p:nvGrpSpPr>
          <p:grpSpPr>
            <a:xfrm>
              <a:off x="6181390" y="4038643"/>
              <a:ext cx="59041" cy="64490"/>
              <a:chOff x="6181390" y="4038643"/>
              <a:chExt cx="59041" cy="64490"/>
            </a:xfrm>
          </p:grpSpPr>
          <p:cxnSp>
            <p:nvCxnSpPr>
              <p:cNvPr id="1013" name="Straight Connector 1012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 144"/>
            <p:cNvGrpSpPr/>
            <p:nvPr/>
          </p:nvGrpSpPr>
          <p:grpSpPr>
            <a:xfrm>
              <a:off x="5821843" y="4018041"/>
              <a:ext cx="59041" cy="125553"/>
              <a:chOff x="5776588" y="4091836"/>
              <a:chExt cx="59041" cy="125553"/>
            </a:xfrm>
          </p:grpSpPr>
          <p:cxnSp>
            <p:nvCxnSpPr>
              <p:cNvPr id="1009" name="Straight Connector 1008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9" name="Group 149"/>
            <p:cNvGrpSpPr/>
            <p:nvPr/>
          </p:nvGrpSpPr>
          <p:grpSpPr>
            <a:xfrm>
              <a:off x="5931385" y="4065677"/>
              <a:ext cx="59041" cy="125553"/>
              <a:chOff x="5776588" y="4091836"/>
              <a:chExt cx="59041" cy="125553"/>
            </a:xfrm>
          </p:grpSpPr>
          <p:cxnSp>
            <p:nvCxnSpPr>
              <p:cNvPr id="1005" name="Straight Connector 1004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0" name="Group 154"/>
            <p:cNvGrpSpPr/>
            <p:nvPr/>
          </p:nvGrpSpPr>
          <p:grpSpPr>
            <a:xfrm>
              <a:off x="6033784" y="4106170"/>
              <a:ext cx="59041" cy="125553"/>
              <a:chOff x="5776588" y="4091836"/>
              <a:chExt cx="59041" cy="125553"/>
            </a:xfrm>
          </p:grpSpPr>
          <p:cxnSp>
            <p:nvCxnSpPr>
              <p:cNvPr id="1001" name="Straight Connector 1000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1" name="Group 159"/>
            <p:cNvGrpSpPr/>
            <p:nvPr/>
          </p:nvGrpSpPr>
          <p:grpSpPr>
            <a:xfrm>
              <a:off x="6131421" y="4146663"/>
              <a:ext cx="59041" cy="125553"/>
              <a:chOff x="5776588" y="4091836"/>
              <a:chExt cx="59041" cy="125553"/>
            </a:xfrm>
          </p:grpSpPr>
          <p:cxnSp>
            <p:nvCxnSpPr>
              <p:cNvPr id="997" name="Straight Connector 996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 164"/>
            <p:cNvGrpSpPr/>
            <p:nvPr/>
          </p:nvGrpSpPr>
          <p:grpSpPr>
            <a:xfrm>
              <a:off x="6286202" y="4080011"/>
              <a:ext cx="59041" cy="125553"/>
              <a:chOff x="5776588" y="4091836"/>
              <a:chExt cx="59041" cy="125553"/>
            </a:xfrm>
          </p:grpSpPr>
          <p:cxnSp>
            <p:nvCxnSpPr>
              <p:cNvPr id="993" name="Straight Connector 992"/>
              <p:cNvCxnSpPr/>
              <p:nvPr/>
            </p:nvCxnSpPr>
            <p:spPr>
              <a:xfrm rot="5400000">
                <a:off x="5742140" y="41513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>
                <a:off x="5763017" y="415730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5400000">
                <a:off x="5782393" y="41641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5400000">
                <a:off x="5723352" y="41450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3" name="Group 172"/>
            <p:cNvGrpSpPr/>
            <p:nvPr/>
          </p:nvGrpSpPr>
          <p:grpSpPr>
            <a:xfrm>
              <a:off x="6093284" y="3991018"/>
              <a:ext cx="59041" cy="64490"/>
              <a:chOff x="6181390" y="4038643"/>
              <a:chExt cx="59041" cy="64490"/>
            </a:xfrm>
          </p:grpSpPr>
          <p:cxnSp>
            <p:nvCxnSpPr>
              <p:cNvPr id="989" name="Straight Connector 988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8" name="Group 177"/>
            <p:cNvGrpSpPr/>
            <p:nvPr/>
          </p:nvGrpSpPr>
          <p:grpSpPr>
            <a:xfrm>
              <a:off x="5986127" y="3945774"/>
              <a:ext cx="59041" cy="64490"/>
              <a:chOff x="6181390" y="4038643"/>
              <a:chExt cx="59041" cy="64490"/>
            </a:xfrm>
          </p:grpSpPr>
          <p:cxnSp>
            <p:nvCxnSpPr>
              <p:cNvPr id="985" name="Straight Connector 984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4" name="Group 182"/>
            <p:cNvGrpSpPr/>
            <p:nvPr/>
          </p:nvGrpSpPr>
          <p:grpSpPr>
            <a:xfrm>
              <a:off x="5876590" y="3907674"/>
              <a:ext cx="59041" cy="64490"/>
              <a:chOff x="6181390" y="4038643"/>
              <a:chExt cx="59041" cy="64490"/>
            </a:xfrm>
          </p:grpSpPr>
          <p:cxnSp>
            <p:nvCxnSpPr>
              <p:cNvPr id="981" name="Straight Connector 980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5" name="Group 187"/>
            <p:cNvGrpSpPr/>
            <p:nvPr/>
          </p:nvGrpSpPr>
          <p:grpSpPr>
            <a:xfrm>
              <a:off x="5783721" y="3860049"/>
              <a:ext cx="59041" cy="64490"/>
              <a:chOff x="6181390" y="4038643"/>
              <a:chExt cx="59041" cy="64490"/>
            </a:xfrm>
          </p:grpSpPr>
          <p:cxnSp>
            <p:nvCxnSpPr>
              <p:cNvPr id="977" name="Straight Connector 976"/>
              <p:cNvCxnSpPr/>
              <p:nvPr/>
            </p:nvCxnSpPr>
            <p:spPr>
              <a:xfrm rot="5400000">
                <a:off x="6172834" y="4069205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5400000">
                <a:off x="6193711" y="4073494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>
                <a:off x="6213087" y="4075789"/>
                <a:ext cx="54688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H="1">
                <a:off x="6160148" y="4059885"/>
                <a:ext cx="42819" cy="335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2" name="Picture 70" descr="Sprawl_server_row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071327" y="3375846"/>
            <a:ext cx="1202055" cy="7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3" name="Picture 70" descr="Sprawl_server_row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223727" y="3947867"/>
            <a:ext cx="1202055" cy="7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" name="Picture 70" descr="Sprawl_server_row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995252" y="3766371"/>
            <a:ext cx="1202055" cy="7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915" y="4322618"/>
            <a:ext cx="365145" cy="4715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3299984" algn="ctr" rotWithShape="0">
              <a:schemeClr val="bg2"/>
            </a:outerShdw>
          </a:effectLst>
        </p:spPr>
      </p:pic>
      <p:sp>
        <p:nvSpPr>
          <p:cNvPr id="1028" name="TextBox 1027"/>
          <p:cNvSpPr txBox="1"/>
          <p:nvPr/>
        </p:nvSpPr>
        <p:spPr>
          <a:xfrm>
            <a:off x="6740746" y="4301836"/>
            <a:ext cx="1447290" cy="26669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de-DE" sz="1400" dirty="0" smtClean="0"/>
              <a:t>Weltmarktführer</a:t>
            </a:r>
          </a:p>
        </p:txBody>
      </p:sp>
      <p:pic>
        <p:nvPicPr>
          <p:cNvPr id="1060" name="Picture 11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6241481" y="4218403"/>
            <a:ext cx="543833" cy="53354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044" name="Picture 33" descr="xeon_a_rgb_3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5665" y="4423559"/>
            <a:ext cx="470839" cy="35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6" name="Group 1083"/>
          <p:cNvGrpSpPr/>
          <p:nvPr/>
        </p:nvGrpSpPr>
        <p:grpSpPr>
          <a:xfrm>
            <a:off x="180808" y="907470"/>
            <a:ext cx="7314542" cy="1873829"/>
            <a:chOff x="180808" y="897079"/>
            <a:chExt cx="7314542" cy="1873829"/>
          </a:xfrm>
        </p:grpSpPr>
        <p:sp>
          <p:nvSpPr>
            <p:cNvPr id="1085" name="Oval 1084"/>
            <p:cNvSpPr/>
            <p:nvPr/>
          </p:nvSpPr>
          <p:spPr bwMode="auto">
            <a:xfrm>
              <a:off x="5140776" y="897079"/>
              <a:ext cx="2354574" cy="185997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  <a:ea typeface="Arial" pitchFamily="-107" charset="0"/>
              </a:endParaRPr>
            </a:p>
          </p:txBody>
        </p:sp>
        <p:sp>
          <p:nvSpPr>
            <p:cNvPr id="1086" name="Oval 1085"/>
            <p:cNvSpPr/>
            <p:nvPr/>
          </p:nvSpPr>
          <p:spPr bwMode="auto">
            <a:xfrm>
              <a:off x="2650401" y="910935"/>
              <a:ext cx="2354574" cy="185997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  <a:ea typeface="Arial" pitchFamily="-107" charset="0"/>
              </a:endParaRPr>
            </a:p>
          </p:txBody>
        </p:sp>
        <p:sp>
          <p:nvSpPr>
            <p:cNvPr id="1087" name="TextBox 23"/>
            <p:cNvSpPr txBox="1">
              <a:spLocks noChangeArrowheads="1"/>
            </p:cNvSpPr>
            <p:nvPr/>
          </p:nvSpPr>
          <p:spPr bwMode="auto">
            <a:xfrm>
              <a:off x="3126688" y="2184350"/>
              <a:ext cx="1492797" cy="45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/>
              </a:r>
              <a:br>
                <a:rPr lang="en-US" sz="1400" dirty="0" smtClean="0">
                  <a:solidFill>
                    <a:prstClr val="white"/>
                  </a:solidFill>
                </a:rPr>
              </a:br>
              <a:r>
                <a:rPr lang="en-US" sz="1200" dirty="0" err="1" smtClean="0">
                  <a:solidFill>
                    <a:prstClr val="white"/>
                  </a:solidFill>
                </a:rPr>
                <a:t>Sparc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1088" name="Picture 1087" descr="storage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550160" y="1553991"/>
              <a:ext cx="597555" cy="497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5400000" algn="tl" rotWithShape="0">
                <a:srgbClr val="0D0D0D">
                  <a:alpha val="42999"/>
                </a:srgbClr>
              </a:outerShdw>
            </a:effectLst>
          </p:spPr>
        </p:pic>
        <p:pic>
          <p:nvPicPr>
            <p:cNvPr id="1089" name="Picture 1088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3553693" y="2067754"/>
              <a:ext cx="665014" cy="355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0" name="Oval 1089"/>
            <p:cNvSpPr/>
            <p:nvPr/>
          </p:nvSpPr>
          <p:spPr>
            <a:xfrm>
              <a:off x="3449056" y="2105891"/>
              <a:ext cx="797365" cy="581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de-DE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847" name="Group 43"/>
            <p:cNvGrpSpPr/>
            <p:nvPr/>
          </p:nvGrpSpPr>
          <p:grpSpPr>
            <a:xfrm>
              <a:off x="5644037" y="907165"/>
              <a:ext cx="1339300" cy="1797935"/>
              <a:chOff x="4563373" y="907165"/>
              <a:chExt cx="1339300" cy="1797935"/>
            </a:xfrm>
          </p:grpSpPr>
          <p:pic>
            <p:nvPicPr>
              <p:cNvPr id="1103" name="Picture 14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605510" y="1470810"/>
                <a:ext cx="1297163" cy="88929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300000" lon="0" rev="0"/>
                </a:camera>
                <a:lightRig rig="threePt" dir="t"/>
              </a:scene3d>
            </p:spPr>
          </p:pic>
          <p:pic>
            <p:nvPicPr>
              <p:cNvPr id="1104" name="Picture 24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872207" y="1935235"/>
                <a:ext cx="665964" cy="34195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  <a:effectLst>
                <a:outerShdw dist="50800" dir="1019974" algn="ctr" rotWithShape="0">
                  <a:schemeClr val="bg2"/>
                </a:outerShdw>
              </a:effectLst>
            </p:spPr>
          </p:pic>
          <p:sp>
            <p:nvSpPr>
              <p:cNvPr id="1105" name="TextBox 1104"/>
              <p:cNvSpPr txBox="1"/>
              <p:nvPr/>
            </p:nvSpPr>
            <p:spPr>
              <a:xfrm>
                <a:off x="4857597" y="2241439"/>
                <a:ext cx="647700" cy="23812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r>
                  <a:rPr lang="de-DE" sz="1200" dirty="0" smtClean="0">
                    <a:solidFill>
                      <a:prstClr val="white"/>
                    </a:solidFill>
                  </a:rPr>
                  <a:t>VMS/NS</a:t>
                </a:r>
                <a:br>
                  <a:rPr lang="de-DE" sz="1200" dirty="0" smtClean="0">
                    <a:solidFill>
                      <a:prstClr val="white"/>
                    </a:solidFill>
                  </a:rPr>
                </a:br>
                <a:r>
                  <a:rPr lang="de-DE" sz="1200" dirty="0" smtClean="0">
                    <a:solidFill>
                      <a:prstClr val="white"/>
                    </a:solidFill>
                  </a:rPr>
                  <a:t>Itanium</a:t>
                </a:r>
                <a:br>
                  <a:rPr lang="de-DE" sz="1200" dirty="0" smtClean="0">
                    <a:solidFill>
                      <a:prstClr val="white"/>
                    </a:solidFill>
                  </a:rPr>
                </a:br>
                <a:endParaRPr lang="de-DE" sz="12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06" name="Picture 11"/>
              <p:cNvPicPr>
                <a:picLocks noChangeAspect="1" noChangeArrowheads="1"/>
              </p:cNvPicPr>
              <p:nvPr/>
            </p:nvPicPr>
            <p:blipFill>
              <a:blip r:embed="rId6" cstate="email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4935680" y="907165"/>
                <a:ext cx="543833" cy="533548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</p:pic>
          <p:sp>
            <p:nvSpPr>
              <p:cNvPr id="1107" name="Oval 1106"/>
              <p:cNvSpPr/>
              <p:nvPr/>
            </p:nvSpPr>
            <p:spPr>
              <a:xfrm>
                <a:off x="4563373" y="1877786"/>
                <a:ext cx="1314909" cy="82731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92" name="Picture 1091"/>
            <p:cNvPicPr>
              <a:picLocks noChangeAspect="1"/>
            </p:cNvPicPr>
            <p:nvPr/>
          </p:nvPicPr>
          <p:blipFill>
            <a:blip r:embed="rId12" cstate="print">
              <a:alphaModFix/>
              <a:lum/>
            </a:blip>
            <a:stretch>
              <a:fillRect/>
            </a:stretch>
          </p:blipFill>
          <p:spPr>
            <a:xfrm>
              <a:off x="3210794" y="1192600"/>
              <a:ext cx="1236517" cy="2637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  <p:sp>
          <p:nvSpPr>
            <p:cNvPr id="1093" name="Oval 1092"/>
            <p:cNvSpPr/>
            <p:nvPr/>
          </p:nvSpPr>
          <p:spPr bwMode="auto">
            <a:xfrm>
              <a:off x="180808" y="904009"/>
              <a:ext cx="2354574" cy="185997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  <a:ea typeface="Arial" pitchFamily="-107" charset="0"/>
              </a:endParaRPr>
            </a:p>
          </p:txBody>
        </p:sp>
        <p:pic>
          <p:nvPicPr>
            <p:cNvPr id="1094" name="Picture 1093" descr="Sprawl_server_3a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90376" y="1220940"/>
              <a:ext cx="963606" cy="108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  <p:pic>
          <p:nvPicPr>
            <p:cNvPr id="1095" name="Picture 1094" descr="Sprawl_server_3a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499360" y="1509261"/>
              <a:ext cx="577818" cy="6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  <p:pic>
          <p:nvPicPr>
            <p:cNvPr id="1096" name="Picture 6" descr="AIX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85899" y="2175768"/>
              <a:ext cx="312548" cy="22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Picture 1096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349832" y="1136974"/>
              <a:ext cx="873934" cy="32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TextBox 1097"/>
            <p:cNvSpPr txBox="1"/>
            <p:nvPr/>
          </p:nvSpPr>
          <p:spPr>
            <a:xfrm>
              <a:off x="1295861" y="2385636"/>
              <a:ext cx="604224" cy="21010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de-DE" sz="1200" dirty="0" smtClean="0">
                  <a:solidFill>
                    <a:prstClr val="white"/>
                  </a:solidFill>
                </a:rPr>
                <a:t>POWER7</a:t>
              </a:r>
            </a:p>
          </p:txBody>
        </p:sp>
        <p:sp>
          <p:nvSpPr>
            <p:cNvPr id="1099" name="Oval 1098"/>
            <p:cNvSpPr/>
            <p:nvPr/>
          </p:nvSpPr>
          <p:spPr>
            <a:xfrm>
              <a:off x="641267" y="2107778"/>
              <a:ext cx="1440554" cy="6606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de-D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0" name="TextBox 1099"/>
            <p:cNvSpPr txBox="1"/>
            <p:nvPr/>
          </p:nvSpPr>
          <p:spPr>
            <a:xfrm>
              <a:off x="708298" y="2186239"/>
              <a:ext cx="604224" cy="21010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de-DE" sz="1200" dirty="0" err="1" smtClean="0">
                  <a:solidFill>
                    <a:prstClr val="white"/>
                  </a:solidFill>
                </a:rPr>
                <a:t>ZoS</a:t>
              </a:r>
              <a:r>
                <a:rPr lang="de-DE" sz="1200" dirty="0" smtClean="0">
                  <a:solidFill>
                    <a:prstClr val="white"/>
                  </a:solidFill>
                </a:rPr>
                <a:t/>
              </a:r>
              <a:br>
                <a:rPr lang="de-DE" sz="1200" dirty="0" smtClean="0">
                  <a:solidFill>
                    <a:prstClr val="white"/>
                  </a:solidFill>
                </a:rPr>
              </a:br>
              <a:r>
                <a:rPr lang="de-DE" sz="1200" dirty="0" smtClean="0">
                  <a:solidFill>
                    <a:prstClr val="white"/>
                  </a:solidFill>
                </a:rPr>
                <a:t>AS400</a:t>
              </a:r>
              <a:endParaRPr lang="de-DE" sz="1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025" name="Bent Arrow 1024"/>
          <p:cNvSpPr/>
          <p:nvPr/>
        </p:nvSpPr>
        <p:spPr>
          <a:xfrm rot="10800000">
            <a:off x="4276582" y="2778846"/>
            <a:ext cx="2337952" cy="1381985"/>
          </a:xfrm>
          <a:prstGeom prst="bentArrow">
            <a:avLst>
              <a:gd name="adj1" fmla="val 37329"/>
              <a:gd name="adj2" fmla="val 23630"/>
              <a:gd name="adj3" fmla="val 25000"/>
              <a:gd name="adj4" fmla="val 43750"/>
            </a:avLst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Mission Critical – Converged Infrastructure</a:t>
            </a:r>
            <a:endParaRPr lang="en-US" sz="2400" cap="none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1010"/>
          <p:cNvGrpSpPr/>
          <p:nvPr/>
        </p:nvGrpSpPr>
        <p:grpSpPr>
          <a:xfrm>
            <a:off x="2049562" y="2682372"/>
            <a:ext cx="2514317" cy="1235110"/>
            <a:chOff x="2735364" y="3409737"/>
            <a:chExt cx="2514317" cy="1235110"/>
          </a:xfrm>
        </p:grpSpPr>
        <p:grpSp>
          <p:nvGrpSpPr>
            <p:cNvPr id="6" name="Group 32"/>
            <p:cNvGrpSpPr/>
            <p:nvPr/>
          </p:nvGrpSpPr>
          <p:grpSpPr>
            <a:xfrm>
              <a:off x="2735364" y="3428769"/>
              <a:ext cx="1011826" cy="606478"/>
              <a:chOff x="5513537" y="3731182"/>
              <a:chExt cx="1011826" cy="606478"/>
            </a:xfrm>
          </p:grpSpPr>
          <p:pic>
            <p:nvPicPr>
              <p:cNvPr id="202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21" name="Straight Connector 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2" name="Straight Connector 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3" name="Straight Connector 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4" name="Straight Connector 3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76" name="Straight Connector 20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7" name="Straight Connector 20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8" name="Straight Connector 20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9" name="Straight Connector 20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72" name="Straight Connector 20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3" name="Straight Connector 20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4" name="Straight Connector 20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5" name="Straight Connector 20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68" name="Straight Connector 20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9" name="Straight Connector 20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0" name="Straight Connector 20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1" name="Straight Connector 20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64" name="Straight Connector 206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5" name="Straight Connector 206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6" name="Straight Connector 206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7" name="Straight Connector 206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60" name="Straight Connector 20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1" name="Straight Connector 20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2" name="Straight Connector 20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3" name="Straight Connector 20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56" name="Straight Connector 20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7" name="Straight Connector 20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8" name="Straight Connector 20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9" name="Straight Connector 20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52" name="Straight Connector 20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3" name="Straight Connector 20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4" name="Straight Connector 20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5" name="Straight Connector 20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48" name="Straight Connector 204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9" name="Straight Connector 204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0" name="Straight Connector 204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Straight Connector 205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44" name="Straight Connector 204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5" name="Straight Connector 204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6" name="Straight Connector 204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7" name="Straight Connector 204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40" name="Straight Connector 6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1" name="Straight Connector 6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2" name="Straight Connector 20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3" name="Straight Connector 20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36" name="Straight Connector 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7" name="Straight Connector 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8" name="Straight Connector 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9" name="Straight Connector 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05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196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961" name="Straight Connector 196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2" name="Straight Connector 196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3" name="Straight Connector 196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4" name="Straight Connector 196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16" name="Straight Connector 20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7" name="Straight Connector 20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8" name="Straight Connector 20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9" name="Straight Connector 20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12" name="Straight Connector 201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3" name="Straight Connector 201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4" name="Straight Connector 201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5" name="Straight Connector 201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08" name="Straight Connector 200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9" name="Straight Connector 200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0" name="Straight Connector 20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1" name="Straight Connector 201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04" name="Straight Connector 20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5" name="Straight Connector 20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6" name="Straight Connector 20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7" name="Straight Connector 20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00" name="Straight Connector 19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1" name="Straight Connector 20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2" name="Straight Connector 20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3" name="Straight Connector 20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96" name="Straight Connector 19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7" name="Straight Connector 19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8" name="Straight Connector 19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9" name="Straight Connector 19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92" name="Straight Connector 199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3" name="Straight Connector 199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4" name="Straight Connector 199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5" name="Straight Connector 199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88" name="Straight Connector 19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9" name="Straight Connector 19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0" name="Straight Connector 19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1" name="Straight Connector 19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84" name="Straight Connector 19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5" name="Straight Connector 19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6" name="Straight Connector 19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7" name="Straight Connector 19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80" name="Straight Connector 1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1" name="Straight Connector 198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2" name="Straight Connector 198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3" name="Straight Connector 198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76" name="Straight Connector 1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7" name="Straight Connector 1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8" name="Straight Connector 1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9" name="Straight Connector 1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166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190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901" name="Straight Connector 190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2" name="Straight Connector 190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3" name="Straight Connector 190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4" name="Straight Connector 190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56" name="Straight Connector 19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7" name="Straight Connector 19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8" name="Straight Connector 19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9" name="Straight Connector 19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52" name="Straight Connector 195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3" name="Straight Connector 195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4" name="Straight Connector 195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5" name="Straight Connector 195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48" name="Straight Connector 19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9" name="Straight Connector 19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" name="Straight Connector 19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1" name="Straight Connector 19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44" name="Straight Connector 19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5" name="Straight Connector 19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6" name="Straight Connector 19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7" name="Straight Connector 19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40" name="Straight Connector 193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1" name="Straight Connector 194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2" name="Straight Connector 194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3" name="Straight Connector 194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36" name="Straight Connector 19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7" name="Straight Connector 19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8" name="Straight Connector 19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9" name="Straight Connector 19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932" name="Straight Connector 193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3" name="Straight Connector 193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4" name="Straight Connector 193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5" name="Straight Connector 193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28" name="Straight Connector 19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9" name="Straight Connector 19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0" name="Straight Connector 19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1" name="Straight Connector 19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24" name="Straight Connector 192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5" name="Straight Connector 192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6" name="Straight Connector 192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7" name="Straight Connector 192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20" name="Straight Connector 19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1" name="Straight Connector 19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2" name="Straight Connector 19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3" name="Straight Connector 19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916" name="Straight Connector 1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Connector 1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Connector 1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9" name="Straight Connector 1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15" name="Group 227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184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41" name="Straight Connector 184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Straight Connector 184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Straight Connector 184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Straight Connector 184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96" name="Straight Connector 18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7" name="Straight Connector 18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8" name="Straight Connector 18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9" name="Straight Connector 18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92" name="Straight Connector 18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3" name="Straight Connector 18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4" name="Straight Connector 18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5" name="Straight Connector 18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88" name="Straight Connector 188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9" name="Straight Connector 188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0" name="Straight Connector 188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1" name="Straight Connector 189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84" name="Straight Connector 188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5" name="Straight Connector 188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6" name="Straight Connector 188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7" name="Straight Connector 188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80" name="Straight Connector 187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1" name="Straight Connector 188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2" name="Straight Connector 188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3" name="Straight Connector 188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76" name="Straight Connector 18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7" name="Straight Connector 18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8" name="Straight Connector 18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9" name="Straight Connector 18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72" name="Straight Connector 187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3" name="Straight Connector 187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4" name="Straight Connector 187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5" name="Straight Connector 187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68" name="Straight Connector 186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9" name="Straight Connector 186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0" name="Straight Connector 186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1" name="Straight Connector 187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64" name="Straight Connector 186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5" name="Straight Connector 186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6" name="Straight Connector 186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7" name="Straight Connector 186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60" name="Straight Connector 185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1" name="Straight Connector 186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2" name="Straight Connector 186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3" name="Straight Connector 186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56" name="Straight Connector 2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7" name="Straight Connector 2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8" name="Straight Connector 2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9" name="Straight Connector 185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288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178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81" name="Straight Connector 178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2" name="Straight Connector 178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3" name="Straight Connector 178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4" name="Straight Connector 178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36" name="Straight Connector 18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7" name="Straight Connector 18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8" name="Straight Connector 18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9" name="Straight Connector 18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32" name="Straight Connector 183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3" name="Straight Connector 183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4" name="Straight Connector 183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5" name="Straight Connector 183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28" name="Straight Connector 182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9" name="Straight Connector 182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0" name="Straight Connector 182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1" name="Straight Connector 183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24" name="Straight Connector 182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5" name="Straight Connector 182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6" name="Straight Connector 182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7" name="Straight Connector 182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20" name="Straight Connector 181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1" name="Straight Connector 182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2" name="Straight Connector 182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3" name="Straight Connector 182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16" name="Straight Connector 18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7" name="Straight Connector 18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Straight Connector 18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9" name="Straight Connector 18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812" name="Straight Connector 18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3" name="Straight Connector 18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4" name="Straight Connector 18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5" name="Straight Connector 18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08" name="Straight Connector 180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9" name="Straight Connector 180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0" name="Straight Connector 180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1" name="Straight Connector 181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04" name="Straight Connector 180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5" name="Straight Connector 180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6" name="Straight Connector 180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7" name="Straight Connector 180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800" name="Straight Connector 179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1" name="Straight Connector 180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2" name="Straight Connector 180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3" name="Straight Connector 180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96" name="Straight Connector 3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7" name="Straight Connector 3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8" name="Straight Connector 179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9" name="Straight Connector 179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349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172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21" name="Straight Connector 172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Connector 172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Straight Connector 172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Straight Connector 172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76" name="Straight Connector 17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7" name="Straight Connector 17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8" name="Straight Connector 17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9" name="Straight Connector 17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72" name="Straight Connector 17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3" name="Straight Connector 17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4" name="Straight Connector 17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5" name="Straight Connector 17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68" name="Straight Connector 17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9" name="Straight Connector 17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0" name="Straight Connector 17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1" name="Straight Connector 17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64" name="Straight Connector 176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5" name="Straight Connector 176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6" name="Straight Connector 176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7" name="Straight Connector 176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60" name="Straight Connector 17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1" name="Straight Connector 17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2" name="Straight Connector 17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3" name="Straight Connector 17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56" name="Straight Connector 17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7" name="Straight Connector 17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8" name="Straight Connector 17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9" name="Straight Connector 17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52" name="Straight Connector 17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3" name="Straight Connector 17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4" name="Straight Connector 17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5" name="Straight Connector 17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48" name="Straight Connector 174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9" name="Straight Connector 174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0" name="Straight Connector 174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1" name="Straight Connector 175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44" name="Straight Connector 174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" name="Straight Connector 174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" name="Straight Connector 174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" name="Straight Connector 174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7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40" name="Straight Connector 173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" name="Straight Connector 174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" name="Straight Connector 17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" name="Straight Connector 17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36" name="Straight Connector 3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7" name="Straight Connector 173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8" name="Straight Connector 173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9" name="Straight Connector 173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69" name="Group 410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166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61" name="Straight Connector 166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2" name="Straight Connector 166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Straight Connector 166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Straight Connector 166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16" name="Straight Connector 17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7" name="Straight Connector 17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8" name="Straight Connector 17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9" name="Straight Connector 17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712" name="Straight Connector 171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3" name="Straight Connector 171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4" name="Straight Connector 171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5" name="Straight Connector 171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08" name="Straight Connector 170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9" name="Straight Connector 170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0" name="Straight Connector 17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1" name="Straight Connector 171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04" name="Straight Connector 17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" name="Straight Connector 17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6" name="Straight Connector 17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7" name="Straight Connector 17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700" name="Straight Connector 16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" name="Straight Connector 17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" name="Straight Connector 17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" name="Straight Connector 17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96" name="Straight Connector 16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7" name="Straight Connector 16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8" name="Straight Connector 16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9" name="Straight Connector 16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92" name="Straight Connector 169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3" name="Straight Connector 169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4" name="Straight Connector 169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5" name="Straight Connector 169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88" name="Straight Connector 16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9" name="Straight Connector 16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0" name="Straight Connector 16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1" name="Straight Connector 16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84" name="Straight Connector 16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5" name="Straight Connector 16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6" name="Straight Connector 16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7" name="Straight Connector 16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80" name="Straight Connector 167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1" name="Straight Connector 168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2" name="Straight Connector 168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3" name="Straight Connector 168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76" name="Straight Connector 167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7" name="Straight Connector 167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8" name="Straight Connector 167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9" name="Straight Connector 167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30" name="Group 471"/>
            <p:cNvGrpSpPr/>
            <p:nvPr/>
          </p:nvGrpSpPr>
          <p:grpSpPr>
            <a:xfrm>
              <a:off x="3344964" y="4038369"/>
              <a:ext cx="1011826" cy="606478"/>
              <a:chOff x="5513537" y="3731182"/>
              <a:chExt cx="1011826" cy="606478"/>
            </a:xfrm>
          </p:grpSpPr>
          <p:pic>
            <p:nvPicPr>
              <p:cNvPr id="160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01" name="Straight Connector 160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Straight Connector 160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3" name="Straight Connector 160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4" name="Straight Connector 476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8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56" name="Straight Connector 16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7" name="Straight Connector 16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8" name="Straight Connector 16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9" name="Straight Connector 16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52" name="Straight Connector 165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3" name="Straight Connector 165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4" name="Straight Connector 165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5" name="Straight Connector 165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48" name="Straight Connector 16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9" name="Straight Connector 16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0" name="Straight Connector 16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1" name="Straight Connector 16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44" name="Straight Connector 16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5" name="Straight Connector 16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6" name="Straight Connector 16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7" name="Straight Connector 16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40" name="Straight Connector 163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1" name="Straight Connector 164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2" name="Straight Connector 164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3" name="Straight Connector 164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36" name="Straight Connector 16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7" name="Straight Connector 16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8" name="Straight Connector 16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9" name="Straight Connector 16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632" name="Straight Connector 163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3" name="Straight Connector 163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4" name="Straight Connector 163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5" name="Straight Connector 163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28" name="Straight Connector 16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9" name="Straight Connector 16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0" name="Straight Connector 16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1" name="Straight Connector 16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24" name="Straight Connector 162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Connector 162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Connector 162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Connector 162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20" name="Straight Connector 16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Straight Connector 16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Straight Connector 16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Straight Connector 16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616" name="Straight Connector 161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7" name="Straight Connector 161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8" name="Straight Connector 161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9" name="Straight Connector 161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10" name="Group 532"/>
            <p:cNvGrpSpPr/>
            <p:nvPr/>
          </p:nvGrpSpPr>
          <p:grpSpPr>
            <a:xfrm>
              <a:off x="3628255" y="3409737"/>
              <a:ext cx="1011826" cy="606478"/>
              <a:chOff x="5513537" y="3731182"/>
              <a:chExt cx="1011826" cy="606478"/>
            </a:xfrm>
          </p:grpSpPr>
          <p:pic>
            <p:nvPicPr>
              <p:cNvPr id="154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41" name="Straight Connector 154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Straight Connector 154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Straight Connector 154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4" name="Straight Connector 154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6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96" name="Straight Connector 15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7" name="Straight Connector 15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8" name="Straight Connector 15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9" name="Straight Connector 15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92" name="Straight Connector 15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3" name="Straight Connector 15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4" name="Straight Connector 15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5" name="Straight Connector 15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88" name="Straight Connector 158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9" name="Straight Connector 158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0" name="Straight Connector 158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1" name="Straight Connector 159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84" name="Straight Connector 158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5" name="Straight Connector 158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6" name="Straight Connector 158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7" name="Straight Connector 158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80" name="Straight Connector 157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1" name="Straight Connector 158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2" name="Straight Connector 158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3" name="Straight Connector 158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76" name="Straight Connector 15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7" name="Straight Connector 15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8" name="Straight Connector 15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9" name="Straight Connector 15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72" name="Straight Connector 157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3" name="Straight Connector 157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4" name="Straight Connector 157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5" name="Straight Connector 157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68" name="Straight Connector 156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9" name="Straight Connector 156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0" name="Straight Connector 156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1" name="Straight Connector 157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64" name="Straight Connector 156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5" name="Straight Connector 156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6" name="Straight Connector 156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7" name="Straight Connector 156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60" name="Straight Connector 155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1" name="Straight Connector 156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2" name="Straight Connector 156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3" name="Straight Connector 156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56" name="Straight Connector 155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7" name="Straight Connector 155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8" name="Straight Connector 155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9" name="Straight Connector 155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0" name="Group 593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148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81" name="Straight Connector 148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8" name="Straight Connector 15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4" name="Straight Connector 153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28" name="Straight Connector 152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9" name="Straight Connector 152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0" name="Straight Connector 152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1" name="Straight Connector 153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24" name="Straight Connector 152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5" name="Straight Connector 152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6" name="Straight Connector 152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7" name="Straight Connector 152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20" name="Straight Connector 151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1" name="Straight Connector 152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2" name="Straight Connector 152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3" name="Straight Connector 152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6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16" name="Straight Connector 15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7" name="Straight Connector 15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8" name="Straight Connector 15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9" name="Straight Connector 15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7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512" name="Straight Connector 15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3" name="Straight Connector 15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4" name="Straight Connector 15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5" name="Straight Connector 15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8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08" name="Straight Connector 150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9" name="Straight Connector 150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0" name="Straight Connector 150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1" name="Straight Connector 151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9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04" name="Straight Connector 150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5" name="Straight Connector 150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6" name="Straight Connector 150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7" name="Straight Connector 150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0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500" name="Straight Connector 149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1" name="Straight Connector 150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2" name="Straight Connector 150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3" name="Straight Connector 150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96" name="Straight Connector 149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7" name="Straight Connector 149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8" name="Straight Connector 149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9" name="Straight Connector 149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81" name="Group 654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142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21" name="Straight Connector 142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8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8" name="Straight Connector 14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3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72" name="Straight Connector 14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3" name="Straight Connector 14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4" name="Straight Connector 14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4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68" name="Straight Connector 14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9" name="Straight Connector 14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0" name="Straight Connector 14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1" name="Straight Connector 14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5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64" name="Straight Connector 146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5" name="Straight Connector 146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6" name="Straight Connector 146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Straight Connector 146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6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60" name="Straight Connector 14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1" name="Straight Connector 14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2" name="Straight Connector 14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Straight Connector 14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7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56" name="Straight Connector 14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7" name="Straight Connector 14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8" name="Straight Connector 14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9" name="Straight Connector 14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52" name="Straight Connector 14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3" name="Straight Connector 14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4" name="Straight Connector 14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5" name="Straight Connector 14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48" name="Straight Connector 144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9" name="Straight Connector 144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0" name="Straight Connector 144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1" name="Straight Connector 145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44" name="Straight Connector 144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5" name="Straight Connector 144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6" name="Straight Connector 144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7" name="Straight Connector 144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0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40" name="Straight Connector 143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1" name="Straight Connector 144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2" name="Straight Connector 14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3" name="Straight Connector 14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1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36" name="Straight Connector 143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7" name="Straight Connector 143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8" name="Straight Connector 143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9" name="Straight Connector 143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2" name="Group 715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136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61" name="Straight Connector 136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Straight Connector 136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3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8" name="Straight Connector 14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4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412" name="Straight Connector 141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3" name="Straight Connector 141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Straight Connector 141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5" name="Straight Connector 141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5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08" name="Straight Connector 140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9" name="Straight Connector 140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0" name="Straight Connector 14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1" name="Straight Connector 141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6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04" name="Straight Connector 140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Straight Connector 140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Straight Connector 140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7" name="Straight Connector 140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7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400" name="Straight Connector 139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1" name="Straight Connector 140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2" name="Straight Connector 140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Straight Connector 140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96" name="Straight Connector 13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Straight Connector 13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Straight Connector 13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Straight Connector 13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92" name="Straight Connector 139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3" name="Straight Connector 139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4" name="Straight Connector 139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5" name="Straight Connector 139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88" name="Straight Connector 13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Straight Connector 13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Straight Connector 13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Straight Connector 13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84" name="Straight Connector 13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5" name="Straight Connector 13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6" name="Straight Connector 13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7" name="Straight Connector 13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1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80" name="Straight Connector 137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1" name="Straight Connector 138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2" name="Straight Connector 138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3" name="Straight Connector 138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2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8" name="Straight Connector 137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9" name="Straight Connector 137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3" name="Group 776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130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01" name="Straight Connector 130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Straight Connector 130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Straight Connector 130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4" name="Straight Connector 130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0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56" name="Straight Connector 13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52" name="Straight Connector 135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3" name="Straight Connector 135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4" name="Straight Connector 135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5" name="Straight Connector 135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48" name="Straight Connector 134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9" name="Straight Connector 134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44" name="Straight Connector 134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5" name="Straight Connector 134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6" name="Straight Connector 134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7" name="Straight Connector 134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40" name="Straight Connector 133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1" name="Straight Connector 134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2" name="Straight Connector 134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3" name="Straight Connector 134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36" name="Straight Connector 13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7" name="Straight Connector 13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8" name="Straight Connector 13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9" name="Straight Connector 13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32" name="Straight Connector 133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3" name="Straight Connector 133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Straight Connector 133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5" name="Straight Connector 133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28" name="Straight Connector 132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9" name="Straight Connector 132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0" name="Straight Connector 132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Straight Connector 133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24" name="Straight Connector 132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5" name="Straight Connector 132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6" name="Straight Connector 132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Straight Connector 132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20" name="Straight Connector 131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Connector 132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2" name="Straight Connector 132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3" name="Straight Connector 132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316" name="Straight Connector 131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7" name="Straight Connector 131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Connector 131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9" name="Straight Connector 131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4" name="Group 837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124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41" name="Straight Connector 124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96" name="Straight Connector 129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Connector 129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Connector 129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92" name="Straight Connector 12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Straight Connector 12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88" name="Straight Connector 128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9" name="Straight Connector 128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1" name="Straight Connector 129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84" name="Straight Connector 128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5" name="Straight Connector 128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7" name="Straight Connector 128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80" name="Straight Connector 127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Straight Connector 128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76" name="Straight Connector 12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7" name="Straight Connector 12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8" name="Straight Connector 12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9" name="Straight Connector 12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72" name="Straight Connector 127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3" name="Straight Connector 127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4" name="Straight Connector 127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5" name="Straight Connector 127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68" name="Straight Connector 126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9" name="Straight Connector 126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64" name="Straight Connector 126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Straight Connector 126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Straight Connector 126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Straight Connector 126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60" name="Straight Connector 125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Straight Connector 126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Straight Connector 126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Straight Connector 126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56" name="Straight Connector 125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7" name="Straight Connector 125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8" name="Straight Connector 125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9" name="Straight Connector 125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25" name="Group 898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118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81" name="Straight Connector 118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6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36" name="Straight Connector 123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7" name="Straight Connector 123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9" name="Straight Connector 123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7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32" name="Straight Connector 123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3" name="Straight Connector 123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5" name="Straight Connector 123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28" name="Straight Connector 122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9" name="Straight Connector 122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1" name="Straight Connector 123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9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24" name="Straight Connector 122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5" name="Straight Connector 122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6" name="Straight Connector 122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7" name="Straight Connector 122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20" name="Straight Connector 121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1" name="Straight Connector 122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2" name="Straight Connector 122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3" name="Straight Connector 122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16" name="Straight Connector 121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7" name="Straight Connector 121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8" name="Straight Connector 121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9" name="Straight Connector 121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1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12" name="Straight Connector 121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3" name="Straight Connector 121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4" name="Straight Connector 121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Straight Connector 121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2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08" name="Straight Connector 120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Straight Connector 120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0" name="Straight Connector 120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1" name="Straight Connector 121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3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04" name="Straight Connector 120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5" name="Straight Connector 120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6" name="Straight Connector 120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7" name="Straight Connector 120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00" name="Straight Connector 119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1" name="Straight Connector 120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Straight Connector 120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3" name="Straight Connector 120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96" name="Straight Connector 119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7" name="Straight Connector 119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8" name="Straight Connector 119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9" name="Straight Connector 119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86" name="Group 959"/>
            <p:cNvGrpSpPr/>
            <p:nvPr/>
          </p:nvGrpSpPr>
          <p:grpSpPr>
            <a:xfrm>
              <a:off x="4237855" y="4019337"/>
              <a:ext cx="1011826" cy="606478"/>
              <a:chOff x="5513537" y="3731182"/>
              <a:chExt cx="1011826" cy="606478"/>
            </a:xfrm>
          </p:grpSpPr>
          <p:pic>
            <p:nvPicPr>
              <p:cNvPr id="1120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21" name="Straight Connector 1120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87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76" name="Straight Connector 11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7" name="Straight Connector 11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9" name="Straight Connector 11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8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72" name="Straight Connector 117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3" name="Straight Connector 117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5" name="Straight Connector 117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9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68" name="Straight Connector 1167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9" name="Straight Connector 1168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1" name="Straight Connector 11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0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64" name="Straight Connector 116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5" name="Straight Connector 116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6" name="Straight Connector 116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7" name="Straight Connector 116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60" name="Straight Connector 115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1" name="Straight Connector 116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2" name="Straight Connector 116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1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56" name="Straight Connector 115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7" name="Straight Connector 115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8" name="Straight Connector 115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9" name="Straight Connector 115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2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152" name="Straight Connector 115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Straight Connector 115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5" name="Straight Connector 115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3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48" name="Straight Connector 114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9" name="Straight Connector 114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0" name="Straight Connector 114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1" name="Straight Connector 115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4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44" name="Straight Connector 114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6" name="Straight Connector 114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7" name="Straight Connector 114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5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40" name="Straight Connector 1139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1" name="Straight Connector 1140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2" name="Straight Connector 1141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3" name="Straight Connector 1142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6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36" name="Straight Connector 113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7" name="Straight Connector 113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8" name="Straight Connector 1137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9" name="Straight Connector 1138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97" name="Oval 1096"/>
          <p:cNvSpPr/>
          <p:nvPr/>
        </p:nvSpPr>
        <p:spPr bwMode="auto">
          <a:xfrm>
            <a:off x="2263853" y="856617"/>
            <a:ext cx="1986029" cy="1225935"/>
          </a:xfrm>
          <a:prstGeom prst="ellipse">
            <a:avLst/>
          </a:prstGeom>
          <a:solidFill>
            <a:schemeClr val="tx2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2694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a typeface="Arial" pitchFamily="-107" charset="0"/>
            </a:endParaRPr>
          </a:p>
        </p:txBody>
      </p:sp>
      <p:sp>
        <p:nvSpPr>
          <p:cNvPr id="1098" name="TextBox 23"/>
          <p:cNvSpPr txBox="1">
            <a:spLocks noChangeArrowheads="1"/>
          </p:cNvSpPr>
          <p:nvPr/>
        </p:nvSpPr>
        <p:spPr bwMode="auto">
          <a:xfrm>
            <a:off x="2665591" y="1633597"/>
            <a:ext cx="1259140" cy="4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/>
            </a:r>
            <a:br>
              <a:rPr lang="en-US" sz="1000" dirty="0" smtClean="0">
                <a:solidFill>
                  <a:prstClr val="white"/>
                </a:solidFill>
              </a:rPr>
            </a:br>
            <a:r>
              <a:rPr lang="en-US" sz="1000" dirty="0" err="1" smtClean="0">
                <a:solidFill>
                  <a:prstClr val="white"/>
                </a:solidFill>
              </a:rPr>
              <a:t>Sparc</a:t>
            </a:r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1099" name="Picture 1098" descr="storage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2779" y="1280464"/>
            <a:ext cx="504024" cy="3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tl" rotWithShape="0">
              <a:srgbClr val="0D0D0D">
                <a:alpha val="42999"/>
              </a:srgbClr>
            </a:outerShdw>
          </a:effectLst>
        </p:spPr>
      </p:pic>
      <p:pic>
        <p:nvPicPr>
          <p:cNvPr id="1100" name="Picture 1099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025759" y="1619093"/>
            <a:ext cx="560924" cy="23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Picture 1102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tretch>
            <a:fillRect/>
          </a:stretch>
        </p:blipFill>
        <p:spPr>
          <a:xfrm>
            <a:off x="2736532" y="1042265"/>
            <a:ext cx="1042973" cy="17386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104" name="Oval 1103"/>
          <p:cNvSpPr/>
          <p:nvPr/>
        </p:nvSpPr>
        <p:spPr bwMode="auto">
          <a:xfrm>
            <a:off x="180809" y="852051"/>
            <a:ext cx="1986029" cy="1225935"/>
          </a:xfrm>
          <a:prstGeom prst="ellipse">
            <a:avLst/>
          </a:prstGeom>
          <a:solidFill>
            <a:schemeClr val="tx2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2694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a typeface="Arial" pitchFamily="-107" charset="0"/>
            </a:endParaRPr>
          </a:p>
        </p:txBody>
      </p:sp>
      <p:pic>
        <p:nvPicPr>
          <p:cNvPr id="1105" name="Picture 1104" descr="Sprawl_server_3a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575" y="1060945"/>
            <a:ext cx="812779" cy="71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6940" dir="5400000" algn="tl" rotWithShape="0">
              <a:srgbClr val="0D0D0D">
                <a:alpha val="42999"/>
              </a:srgbClr>
            </a:outerShdw>
          </a:effectLst>
        </p:spPr>
      </p:pic>
      <p:pic>
        <p:nvPicPr>
          <p:cNvPr id="1106" name="Picture 1105" descr="Sprawl_server_3a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92977" y="1250982"/>
            <a:ext cx="487376" cy="40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6940" dir="5400000" algn="tl" rotWithShape="0">
              <a:srgbClr val="0D0D0D">
                <a:alpha val="42999"/>
              </a:srgbClr>
            </a:outerShdw>
          </a:effectLst>
        </p:spPr>
      </p:pic>
      <p:pic>
        <p:nvPicPr>
          <p:cNvPr id="1107" name="Picture 6" descr="AIX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1623" y="1690286"/>
            <a:ext cx="263627" cy="1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8" name="Picture 1107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1166854" y="1005602"/>
            <a:ext cx="737143" cy="21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TextBox 1108"/>
          <p:cNvSpPr txBox="1"/>
          <p:nvPr/>
        </p:nvSpPr>
        <p:spPr>
          <a:xfrm>
            <a:off x="1079767" y="1807831"/>
            <a:ext cx="800987" cy="1976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de-DE" sz="1000" dirty="0" smtClean="0">
                <a:solidFill>
                  <a:prstClr val="white"/>
                </a:solidFill>
              </a:rPr>
              <a:t>POWER7</a:t>
            </a:r>
          </a:p>
        </p:txBody>
      </p:sp>
      <p:pic>
        <p:nvPicPr>
          <p:cNvPr id="1023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04036" y="2358804"/>
            <a:ext cx="294112" cy="37982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3299984" algn="ctr" rotWithShape="0">
              <a:schemeClr val="bg2"/>
            </a:outerShdw>
          </a:effectLst>
        </p:spPr>
      </p:pic>
      <p:grpSp>
        <p:nvGrpSpPr>
          <p:cNvPr id="2647" name="Group 1011"/>
          <p:cNvGrpSpPr/>
          <p:nvPr/>
        </p:nvGrpSpPr>
        <p:grpSpPr>
          <a:xfrm>
            <a:off x="331598" y="2824382"/>
            <a:ext cx="2514317" cy="1235110"/>
            <a:chOff x="2735364" y="3409737"/>
            <a:chExt cx="2514317" cy="1235110"/>
          </a:xfrm>
        </p:grpSpPr>
        <p:grpSp>
          <p:nvGrpSpPr>
            <p:cNvPr id="2648" name="Group 32"/>
            <p:cNvGrpSpPr/>
            <p:nvPr/>
          </p:nvGrpSpPr>
          <p:grpSpPr>
            <a:xfrm>
              <a:off x="2735364" y="3428769"/>
              <a:ext cx="1011826" cy="606478"/>
              <a:chOff x="5513537" y="3731182"/>
              <a:chExt cx="1011826" cy="606478"/>
            </a:xfrm>
          </p:grpSpPr>
          <p:pic>
            <p:nvPicPr>
              <p:cNvPr id="287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76" name="Straight Connector 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7" name="Straight Connector 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8" name="Straight Connector 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9" name="Straight Connector 39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9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31" name="Straight Connector 29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2" name="Straight Connector 29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3" name="Straight Connector 29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4" name="Straight Connector 29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927" name="Straight Connector 29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8" name="Straight Connector 292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9" name="Straight Connector 292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0" name="Straight Connector 292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0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23" name="Straight Connector 292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4" name="Straight Connector 292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5" name="Straight Connector 292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6" name="Straight Connector 292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1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19" name="Straight Connector 291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0" name="Straight Connector 291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1" name="Straight Connector 292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2" name="Straight Connector 292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15" name="Straight Connector 291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6" name="Straight Connector 291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7" name="Straight Connector 291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8" name="Straight Connector 291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3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11" name="Straight Connector 29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2" name="Straight Connector 29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3" name="Straight Connector 29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4" name="Straight Connector 29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4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907" name="Straight Connector 290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8" name="Straight Connector 290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9" name="Straight Connector 290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0" name="Straight Connector 290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903" name="Straight Connector 290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4" name="Straight Connector 290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5" name="Straight Connector 290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6" name="Straight Connector 290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99" name="Straight Connector 289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0" name="Straight Connector 289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1" name="Straight Connector 290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2" name="Straight Connector 290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7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95" name="Straight Connector 6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6" name="Straight Connector 6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7" name="Straight Connector 289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8" name="Straight Connector 289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91" name="Straight Connector 6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2" name="Straight Connector 6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3" name="Straight Connector 6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4" name="Straight Connector 6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9" name="Group 105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281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16" name="Straight Connector 281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7" name="Straight Connector 281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8" name="Straight Connector 281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9" name="Straight Connector 281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71" name="Straight Connector 28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2" name="Straight Connector 28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3" name="Straight Connector 28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4" name="Straight Connector 28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67" name="Straight Connector 28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8" name="Straight Connector 28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9" name="Straight Connector 28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0" name="Straight Connector 28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63" name="Straight Connector 286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4" name="Straight Connector 286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5" name="Straight Connector 286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6" name="Straight Connector 286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59" name="Straight Connector 285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0" name="Straight Connector 285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1" name="Straight Connector 286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2" name="Straight Connector 286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55" name="Straight Connector 285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6" name="Straight Connector 285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7" name="Straight Connector 285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8" name="Straight Connector 285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51" name="Straight Connector 28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2" name="Straight Connector 28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3" name="Straight Connector 28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4" name="Straight Connector 28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47" name="Straight Connector 284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8" name="Straight Connector 284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9" name="Straight Connector 284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0" name="Straight Connector 284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43" name="Straight Connector 284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4" name="Straight Connector 284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5" name="Straight Connector 284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6" name="Straight Connector 284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39" name="Straight Connector 283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0" name="Straight Connector 283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1" name="Straight Connector 284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2" name="Straight Connector 284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35" name="Straight Connector 1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6" name="Straight Connector 283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7" name="Straight Connector 283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8" name="Straight Connector 283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31" name="Straight Connector 1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2" name="Straight Connector 1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3" name="Straight Connector 1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4" name="Straight Connector 1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70" name="Group 166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275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56" name="Straight Connector 275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7" name="Straight Connector 275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8" name="Straight Connector 275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9" name="Straight Connector 275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2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11" name="Straight Connector 28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2" name="Straight Connector 28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3" name="Straight Connector 28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4" name="Straight Connector 28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807" name="Straight Connector 280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8" name="Straight Connector 280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9" name="Straight Connector 280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0" name="Straight Connector 280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803" name="Straight Connector 280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4" name="Straight Connector 280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5" name="Straight Connector 280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6" name="Straight Connector 280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99" name="Straight Connector 279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0" name="Straight Connector 279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1" name="Straight Connector 280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2" name="Straight Connector 280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95" name="Straight Connector 27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6" name="Straight Connector 27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7" name="Straight Connector 27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8" name="Straight Connector 27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91" name="Straight Connector 27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2" name="Straight Connector 27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3" name="Straight Connector 27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4" name="Straight Connector 27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87" name="Straight Connector 27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8" name="Straight Connector 27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9" name="Straight Connector 27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0" name="Straight Connector 27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83" name="Straight Connector 278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Straight Connector 278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Straight Connector 278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6" name="Straight Connector 278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79" name="Straight Connector 277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0" name="Straight Connector 277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1" name="Straight Connector 278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2" name="Straight Connector 278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75" name="Straight Connector 277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6" name="Straight Connector 277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7" name="Straight Connector 277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8" name="Straight Connector 277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71" name="Straight Connector 183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2" name="Straight Connector 184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3" name="Straight Connector 185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4" name="Straight Connector 186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80" name="Group 227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269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96" name="Straight Connector 269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7" name="Straight Connector 269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8" name="Straight Connector 269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9" name="Straight Connector 269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51" name="Straight Connector 27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2" name="Straight Connector 27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3" name="Straight Connector 27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4" name="Straight Connector 27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47" name="Straight Connector 274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8" name="Straight Connector 274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9" name="Straight Connector 274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0" name="Straight Connector 274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43" name="Straight Connector 27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4" name="Straight Connector 27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5" name="Straight Connector 27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6" name="Straight Connector 27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39" name="Straight Connector 27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0" name="Straight Connector 27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1" name="Straight Connector 27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2" name="Straight Connector 27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35" name="Straight Connector 273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6" name="Straight Connector 273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7" name="Straight Connector 273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8" name="Straight Connector 273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6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31" name="Straight Connector 27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2" name="Straight Connector 27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3" name="Straight Connector 27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4" name="Straight Connector 27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7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727" name="Straight Connector 272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8" name="Straight Connector 272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9" name="Straight Connector 272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0" name="Straight Connector 272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8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23" name="Straight Connector 27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4" name="Straight Connector 27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5" name="Straight Connector 27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6" name="Straight Connector 27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9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19" name="Straight Connector 271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Straight Connector 271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Straight Connector 272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Straight Connector 272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0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15" name="Straight Connector 271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6" name="Straight Connector 271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7" name="Straight Connector 271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8" name="Straight Connector 271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711" name="Straight Connector 2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2" name="Straight Connector 2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3" name="Straight Connector 2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4" name="Straight Connector 271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3" name="Group 288"/>
            <p:cNvGrpSpPr/>
            <p:nvPr/>
          </p:nvGrpSpPr>
          <p:grpSpPr>
            <a:xfrm>
              <a:off x="2887764" y="3581169"/>
              <a:ext cx="1011826" cy="606478"/>
              <a:chOff x="5513537" y="3731182"/>
              <a:chExt cx="1011826" cy="606478"/>
            </a:xfrm>
          </p:grpSpPr>
          <p:pic>
            <p:nvPicPr>
              <p:cNvPr id="263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36" name="Straight Connector 26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7" name="Straight Connector 26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8" name="Straight Connector 26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9" name="Straight Connector 263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4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91" name="Straight Connector 26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2" name="Straight Connector 26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3" name="Straight Connector 26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4" name="Straight Connector 26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87" name="Straight Connector 268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8" name="Straight Connector 268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9" name="Straight Connector 268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0" name="Straight Connector 268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83" name="Straight Connector 26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4" name="Straight Connector 26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5" name="Straight Connector 26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6" name="Straight Connector 26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79" name="Straight Connector 267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0" name="Straight Connector 267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1" name="Straight Connector 268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Straight Connector 268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75" name="Straight Connector 267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6" name="Straight Connector 267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7" name="Straight Connector 267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8" name="Straight Connector 267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9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71" name="Straight Connector 26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2" name="Straight Connector 26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3" name="Straight Connector 26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4" name="Straight Connector 26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0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67" name="Straight Connector 266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Straight Connector 266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9" name="Straight Connector 266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0" name="Straight Connector 266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1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63" name="Straight Connector 266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4" name="Straight Connector 266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5" name="Straight Connector 266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6" name="Straight Connector 266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59" name="Straight Connector 26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0" name="Straight Connector 26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1" name="Straight Connector 26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2" name="Straight Connector 26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3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55" name="Straight Connector 265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6" name="Straight Connector 265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7" name="Straight Connector 265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8" name="Straight Connector 265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4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51" name="Straight Connector 30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2" name="Straight Connector 30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3" name="Straight Connector 265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Straight Connector 265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5" name="Group 349"/>
            <p:cNvGrpSpPr/>
            <p:nvPr/>
          </p:nvGrpSpPr>
          <p:grpSpPr>
            <a:xfrm>
              <a:off x="3040164" y="3733569"/>
              <a:ext cx="1011826" cy="606478"/>
              <a:chOff x="5513537" y="3731182"/>
              <a:chExt cx="1011826" cy="606478"/>
            </a:xfrm>
          </p:grpSpPr>
          <p:pic>
            <p:nvPicPr>
              <p:cNvPr id="257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76" name="Straight Connector 257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7" name="Straight Connector 257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8" name="Straight Connector 257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9" name="Straight Connector 257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6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31" name="Straight Connector 26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2" name="Straight Connector 26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3" name="Straight Connector 26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4" name="Straight Connector 26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7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27" name="Straight Connector 26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8" name="Straight Connector 262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9" name="Straight Connector 262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0" name="Straight Connector 262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23" name="Straight Connector 262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4" name="Straight Connector 262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5" name="Straight Connector 262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6" name="Straight Connector 262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9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19" name="Straight Connector 261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0" name="Straight Connector 261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1" name="Straight Connector 262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2" name="Straight Connector 262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0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15" name="Straight Connector 261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6" name="Straight Connector 261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7" name="Straight Connector 261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8" name="Straight Connector 261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1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11" name="Straight Connector 26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2" name="Straight Connector 26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3" name="Straight Connector 26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4" name="Straight Connector 26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2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607" name="Straight Connector 260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8" name="Straight Connector 260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9" name="Straight Connector 260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0" name="Straight Connector 260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3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603" name="Straight Connector 260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Connector 260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5" name="Straight Connector 260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6" name="Straight Connector 260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4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99" name="Straight Connector 259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0" name="Straight Connector 259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Straight Connector 260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Straight Connector 260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5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95" name="Straight Connector 259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6" name="Straight Connector 259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7" name="Straight Connector 259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8" name="Straight Connector 259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6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91" name="Straight Connector 3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2" name="Straight Connector 259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3" name="Straight Connector 259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4" name="Straight Connector 259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7" name="Group 410"/>
            <p:cNvGrpSpPr/>
            <p:nvPr/>
          </p:nvGrpSpPr>
          <p:grpSpPr>
            <a:xfrm>
              <a:off x="3192564" y="3885969"/>
              <a:ext cx="1011826" cy="606478"/>
              <a:chOff x="5513537" y="3731182"/>
              <a:chExt cx="1011826" cy="606478"/>
            </a:xfrm>
          </p:grpSpPr>
          <p:pic>
            <p:nvPicPr>
              <p:cNvPr id="251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16" name="Straight Connector 251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7" name="Straight Connector 251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8" name="Straight Connector 251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9" name="Straight Connector 251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8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71" name="Straight Connector 25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2" name="Straight Connector 25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3" name="Straight Connector 25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4" name="Straight Connector 25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9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67" name="Straight Connector 25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8" name="Straight Connector 25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9" name="Straight Connector 25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0" name="Straight Connector 25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0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63" name="Straight Connector 256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4" name="Straight Connector 256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5" name="Straight Connector 256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6" name="Straight Connector 256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1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59" name="Straight Connector 255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0" name="Straight Connector 255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1" name="Straight Connector 256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2" name="Straight Connector 256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55" name="Straight Connector 255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6" name="Straight Connector 255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7" name="Straight Connector 255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8" name="Straight Connector 255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51" name="Straight Connector 25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2" name="Straight Connector 25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3" name="Straight Connector 25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4" name="Straight Connector 25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47" name="Straight Connector 254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8" name="Straight Connector 254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9" name="Straight Connector 254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0" name="Straight Connector 254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43" name="Straight Connector 254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4" name="Straight Connector 254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5" name="Straight Connector 254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6" name="Straight Connector 254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2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39" name="Straight Connector 253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0" name="Straight Connector 253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1" name="Straight Connector 254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2" name="Straight Connector 254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4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35" name="Straight Connector 253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6" name="Straight Connector 253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Straight Connector 253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8" name="Straight Connector 253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31" name="Straight Connector 253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2" name="Straight Connector 253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3" name="Straight Connector 253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4" name="Straight Connector 253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7" name="Group 471"/>
            <p:cNvGrpSpPr/>
            <p:nvPr/>
          </p:nvGrpSpPr>
          <p:grpSpPr>
            <a:xfrm>
              <a:off x="3344964" y="4038369"/>
              <a:ext cx="1011826" cy="606478"/>
              <a:chOff x="5513537" y="3731182"/>
              <a:chExt cx="1011826" cy="606478"/>
            </a:xfrm>
          </p:grpSpPr>
          <p:pic>
            <p:nvPicPr>
              <p:cNvPr id="245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56" name="Straight Connector 245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7" name="Straight Connector 245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8" name="Straight Connector 245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" name="Straight Connector 476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8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11" name="Straight Connector 25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2" name="Straight Connector 25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3" name="Straight Connector 25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4" name="Straight Connector 25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9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507" name="Straight Connector 250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8" name="Straight Connector 250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9" name="Straight Connector 250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0" name="Straight Connector 250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0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503" name="Straight Connector 250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4" name="Straight Connector 250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5" name="Straight Connector 250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6" name="Straight Connector 250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99" name="Straight Connector 249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0" name="Straight Connector 249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1" name="Straight Connector 250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2" name="Straight Connector 250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95" name="Straight Connector 24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6" name="Straight Connector 24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7" name="Straight Connector 24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8" name="Straight Connector 24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3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91" name="Straight Connector 24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2" name="Straight Connector 24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3" name="Straight Connector 24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4" name="Straight Connector 24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4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87" name="Straight Connector 24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8" name="Straight Connector 24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9" name="Straight Connector 24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0" name="Straight Connector 24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83" name="Straight Connector 248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4" name="Straight Connector 248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5" name="Straight Connector 248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6" name="Straight Connector 248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79" name="Straight Connector 247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0" name="Straight Connector 247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1" name="Straight Connector 248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2" name="Straight Connector 248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75" name="Straight Connector 247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6" name="Straight Connector 247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7" name="Straight Connector 247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8" name="Straight Connector 247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71" name="Straight Connector 247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2" name="Straight Connector 247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3" name="Straight Connector 247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4" name="Straight Connector 247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4" name="Group 532"/>
            <p:cNvGrpSpPr/>
            <p:nvPr/>
          </p:nvGrpSpPr>
          <p:grpSpPr>
            <a:xfrm>
              <a:off x="3628255" y="3409737"/>
              <a:ext cx="1011826" cy="606478"/>
              <a:chOff x="5513537" y="3731182"/>
              <a:chExt cx="1011826" cy="606478"/>
            </a:xfrm>
          </p:grpSpPr>
          <p:pic>
            <p:nvPicPr>
              <p:cNvPr id="239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96" name="Straight Connector 239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7" name="Straight Connector 239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8" name="Straight Connector 239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9" name="Straight Connector 239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51" name="Straight Connector 24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2" name="Straight Connector 24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3" name="Straight Connector 24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4" name="Straight Connector 24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47" name="Straight Connector 244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8" name="Straight Connector 244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9" name="Straight Connector 244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0" name="Straight Connector 244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7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43" name="Straight Connector 24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4" name="Straight Connector 24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5" name="Straight Connector 24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6" name="Straight Connector 24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8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39" name="Straight Connector 24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0" name="Straight Connector 24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1" name="Straight Connector 24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2" name="Straight Connector 24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9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35" name="Straight Connector 243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6" name="Straight Connector 243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7" name="Straight Connector 243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8" name="Straight Connector 243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31" name="Straight Connector 24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2" name="Straight Connector 24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3" name="Straight Connector 24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4" name="Straight Connector 24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427" name="Straight Connector 242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8" name="Straight Connector 242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9" name="Straight Connector 242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0" name="Straight Connector 242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8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23" name="Straight Connector 24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4" name="Straight Connector 24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5" name="Straight Connector 24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6" name="Straight Connector 24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9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19" name="Straight Connector 241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0" name="Straight Connector 241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1" name="Straight Connector 242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2" name="Straight Connector 242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15" name="Straight Connector 241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6" name="Straight Connector 241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7" name="Straight Connector 241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8" name="Straight Connector 241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411" name="Straight Connector 241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2" name="Straight Connector 241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3" name="Straight Connector 241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4" name="Straight Connector 241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54" name="Group 593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233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36" name="Straight Connector 23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7" name="Straight Connector 23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8" name="Straight Connector 23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9" name="Straight Connector 233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5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91" name="Straight Connector 23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2" name="Straight Connector 23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3" name="Straight Connector 23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4" name="Straight Connector 23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6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87" name="Straight Connector 238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8" name="Straight Connector 238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9" name="Straight Connector 238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0" name="Straight Connector 238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8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83" name="Straight Connector 238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4" name="Straight Connector 238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5" name="Straight Connector 238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6" name="Straight Connector 238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79" name="Straight Connector 237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0" name="Straight Connector 237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1" name="Straight Connector 238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2" name="Straight Connector 238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75" name="Straight Connector 237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6" name="Straight Connector 237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7" name="Straight Connector 237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8" name="Straight Connector 237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71" name="Straight Connector 23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2" name="Straight Connector 23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3" name="Straight Connector 23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4" name="Straight Connector 23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67" name="Straight Connector 236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8" name="Straight Connector 236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9" name="Straight Connector 236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0" name="Straight Connector 236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63" name="Straight Connector 236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4" name="Straight Connector 236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5" name="Straight Connector 236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6" name="Straight Connector 236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59" name="Straight Connector 23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0" name="Straight Connector 23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1" name="Straight Connector 23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2" name="Straight Connector 23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55" name="Straight Connector 235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6" name="Straight Connector 235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7" name="Straight Connector 235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8" name="Straight Connector 235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51" name="Straight Connector 235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Connector 235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3" name="Straight Connector 235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4" name="Straight Connector 235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70" name="Group 654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227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76" name="Straight Connector 227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7" name="Straight Connector 227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8" name="Straight Connector 227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9" name="Straight Connector 227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31" name="Straight Connector 23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2" name="Straight Connector 23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3" name="Straight Connector 23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4" name="Straight Connector 23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27" name="Straight Connector 232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8" name="Straight Connector 232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9" name="Straight Connector 232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0" name="Straight Connector 232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23" name="Straight Connector 232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4" name="Straight Connector 232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5" name="Straight Connector 232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6" name="Straight Connector 232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19" name="Straight Connector 231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0" name="Straight Connector 231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1" name="Straight Connector 232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2" name="Straight Connector 232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15" name="Straight Connector 231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6" name="Straight Connector 231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7" name="Straight Connector 231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8" name="Straight Connector 231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0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11" name="Straight Connector 23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2" name="Straight Connector 23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3" name="Straight Connector 23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4" name="Straight Connector 23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8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307" name="Straight Connector 230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8" name="Straight Connector 230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9" name="Straight Connector 230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0" name="Straight Connector 230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9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303" name="Straight Connector 230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4" name="Straight Connector 230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5" name="Straight Connector 230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6" name="Straight Connector 230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0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99" name="Straight Connector 229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0" name="Straight Connector 229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1" name="Straight Connector 230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2" name="Straight Connector 230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6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95" name="Straight Connector 229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6" name="Straight Connector 229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7" name="Straight Connector 229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8" name="Straight Connector 229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1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91" name="Straight Connector 229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2" name="Straight Connector 229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3" name="Straight Connector 229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4" name="Straight Connector 229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11" name="Group 715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221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16" name="Straight Connector 221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7" name="Straight Connector 221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8" name="Straight Connector 221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9" name="Straight Connector 221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2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71" name="Straight Connector 227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2" name="Straight Connector 227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3" name="Straight Connector 227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4" name="Straight Connector 227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67" name="Straight Connector 226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8" name="Straight Connector 226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9" name="Straight Connector 226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0" name="Straight Connector 226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63" name="Straight Connector 226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Straight Connector 226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Straight Connector 226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6" name="Straight Connector 226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59" name="Straight Connector 225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0" name="Straight Connector 225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Straight Connector 226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2" name="Straight Connector 226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8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55" name="Straight Connector 225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6" name="Straight Connector 225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7" name="Straight Connector 225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8" name="Straight Connector 225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8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51" name="Straight Connector 22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2" name="Straight Connector 22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3" name="Straight Connector 22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4" name="Straight Connector 22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47" name="Straight Connector 224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8" name="Straight Connector 224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9" name="Straight Connector 224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0" name="Straight Connector 224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0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43" name="Straight Connector 224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4" name="Straight Connector 224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5" name="Straight Connector 224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6" name="Straight Connector 224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1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39" name="Straight Connector 223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0" name="Straight Connector 223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1" name="Straight Connector 224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2" name="Straight Connector 224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2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35" name="Straight Connector 223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6" name="Straight Connector 223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7" name="Straight Connector 223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8" name="Straight Connector 223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3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31" name="Straight Connector 223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2" name="Straight Connector 223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3" name="Straight Connector 223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4" name="Straight Connector 223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34" name="Group 776"/>
            <p:cNvGrpSpPr/>
            <p:nvPr/>
          </p:nvGrpSpPr>
          <p:grpSpPr>
            <a:xfrm>
              <a:off x="3780655" y="3562137"/>
              <a:ext cx="1011826" cy="606478"/>
              <a:chOff x="5513537" y="3731182"/>
              <a:chExt cx="1011826" cy="606478"/>
            </a:xfrm>
          </p:grpSpPr>
          <p:pic>
            <p:nvPicPr>
              <p:cNvPr id="215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56" name="Straight Connector 215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7" name="Straight Connector 215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8" name="Straight Connector 215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9" name="Straight Connector 215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5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11" name="Straight Connector 221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2" name="Straight Connector 221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3" name="Straight Connector 221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4" name="Straight Connector 221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5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207" name="Straight Connector 220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8" name="Straight Connector 220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9" name="Straight Connector 220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0" name="Straight Connector 220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6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203" name="Straight Connector 220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4" name="Straight Connector 220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5" name="Straight Connector 220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6" name="Straight Connector 220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7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99" name="Straight Connector 219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0" name="Straight Connector 219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1" name="Straight Connector 220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2" name="Straight Connector 220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2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95" name="Straight Connector 21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6" name="Straight Connector 219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7" name="Straight Connector 219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8" name="Straight Connector 219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3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91" name="Straight Connector 21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2" name="Straight Connector 21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3" name="Straight Connector 21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4" name="Straight Connector 21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4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87" name="Straight Connector 218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8" name="Straight Connector 218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9" name="Straight Connector 218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0" name="Straight Connector 218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83" name="Straight Connector 218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4" name="Straight Connector 218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5" name="Straight Connector 218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6" name="Straight Connector 218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5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79" name="Straight Connector 217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0" name="Straight Connector 217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1" name="Straight Connector 218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2" name="Straight Connector 218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6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75" name="Straight Connector 217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6" name="Straight Connector 217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7" name="Straight Connector 217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8" name="Straight Connector 217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7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71" name="Straight Connector 217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2" name="Straight Connector 217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3" name="Straight Connector 217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4" name="Straight Connector 217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8" name="Group 837"/>
            <p:cNvGrpSpPr/>
            <p:nvPr/>
          </p:nvGrpSpPr>
          <p:grpSpPr>
            <a:xfrm>
              <a:off x="3933055" y="3714537"/>
              <a:ext cx="1011826" cy="606478"/>
              <a:chOff x="5513537" y="3731182"/>
              <a:chExt cx="1011826" cy="606478"/>
            </a:xfrm>
          </p:grpSpPr>
          <p:pic>
            <p:nvPicPr>
              <p:cNvPr id="209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96" name="Straight Connector 209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8" name="Straight Connector 209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9" name="Straight Connector 209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9" name="Group 2099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51" name="Straight Connector 215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2" name="Straight Connector 215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3" name="Straight Connector 215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4" name="Straight Connector 215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0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47" name="Straight Connector 2146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8" name="Straight Connector 2147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9" name="Straight Connector 214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0" name="Straight Connector 214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1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43" name="Straight Connector 214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4" name="Straight Connector 214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5" name="Straight Connector 214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6" name="Straight Connector 2145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2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39" name="Straight Connector 2138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0" name="Straight Connector 2139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1" name="Straight Connector 2140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2" name="Straight Connector 2141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3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35" name="Straight Connector 213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6" name="Straight Connector 2135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7" name="Straight Connector 2136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8" name="Straight Connector 2137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4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31" name="Straight Connector 213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2" name="Straight Connector 213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3" name="Straight Connector 213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4" name="Straight Connector 213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127" name="Straight Connector 212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8" name="Straight Connector 212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9" name="Straight Connector 212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0" name="Straight Connector 2129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5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23" name="Straight Connector 212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4" name="Straight Connector 212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5" name="Straight Connector 212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6" name="Straight Connector 212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6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19" name="Straight Connector 211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0" name="Straight Connector 211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1" name="Straight Connector 212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2" name="Straight Connector 212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7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15" name="Straight Connector 211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6" name="Straight Connector 211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7" name="Straight Connector 211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8" name="Straight Connector 211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8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111" name="Straight Connector 211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2" name="Straight Connector 211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3" name="Straight Connector 211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4" name="Straight Connector 211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9" name="Group 898"/>
            <p:cNvGrpSpPr/>
            <p:nvPr/>
          </p:nvGrpSpPr>
          <p:grpSpPr>
            <a:xfrm>
              <a:off x="4085455" y="3866937"/>
              <a:ext cx="1011826" cy="606478"/>
              <a:chOff x="5513537" y="3731182"/>
              <a:chExt cx="1011826" cy="606478"/>
            </a:xfrm>
          </p:grpSpPr>
          <p:pic>
            <p:nvPicPr>
              <p:cNvPr id="1114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19" name="Straight Connector 1118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Straight Connector 1125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Straight Connector 1126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0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91" name="Straight Connector 2090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2" name="Straight Connector 209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3" name="Straight Connector 2092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4" name="Straight Connector 2093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1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2086" name="Straight Connector 2085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7" name="Straight Connector 2086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9" name="Straight Connector 2088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0" name="Straight Connector 2089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2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82" name="Straight Connector 208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3" name="Straight Connector 208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4" name="Straight Connector 208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5" name="Straight Connector 208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3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2034" name="Straight Connector 203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5" name="Straight Connector 203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0" name="Straight Connector 207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1" name="Straight Connector 208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10" name="Straight Connector 130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1" name="Straight Connector 131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2" name="Straight Connector 203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3" name="Straight Connector 203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306" name="Straight Connector 130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7" name="Straight Connector 130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8" name="Straight Connector 130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9" name="Straight Connector 130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5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253" name="Straight Connector 1252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4" name="Straight Connector 1253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5" name="Straight Connector 1254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5" name="Straight Connector 130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6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49" name="Straight Connector 124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0" name="Straight Connector 124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1" name="Straight Connector 125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2" name="Straight Connector 125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7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7" name="Straight Connector 124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8" name="Straight Connector 124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8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92" name="Straight Connector 1191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3" name="Straight Connector 1192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4" name="Straight Connector 1193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5" name="Straight Connector 1194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9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188" name="Straight Connector 1187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Straight Connector 1188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Straight Connector 1189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Straight Connector 1190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0" name="Group 959"/>
            <p:cNvGrpSpPr/>
            <p:nvPr/>
          </p:nvGrpSpPr>
          <p:grpSpPr>
            <a:xfrm>
              <a:off x="4237855" y="4019337"/>
              <a:ext cx="1011826" cy="606478"/>
              <a:chOff x="5513537" y="3731182"/>
              <a:chExt cx="1011826" cy="606478"/>
            </a:xfrm>
          </p:grpSpPr>
          <p:pic>
            <p:nvPicPr>
              <p:cNvPr id="1035" name="Picture 70" descr="Sprawl_server_row.png"/>
              <p:cNvPicPr>
                <a:picLocks noChangeAspect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13537" y="3731182"/>
                <a:ext cx="1011826" cy="6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6" name="Straight Connector 1035"/>
              <p:cNvCxnSpPr/>
              <p:nvPr/>
            </p:nvCxnSpPr>
            <p:spPr>
              <a:xfrm rot="5400000">
                <a:off x="5589740" y="399893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>
                <a:off x="5610617" y="4007285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5400000">
                <a:off x="5629993" y="4011754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5400000">
                <a:off x="5570952" y="3992672"/>
                <a:ext cx="106471" cy="0"/>
              </a:xfrm>
              <a:prstGeom prst="line">
                <a:avLst/>
              </a:prstGeom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1" name="Group 143"/>
              <p:cNvGrpSpPr/>
              <p:nvPr/>
            </p:nvGrpSpPr>
            <p:grpSpPr>
              <a:xfrm>
                <a:off x="5724206" y="3979929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95" name="Straight Connector 1094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2" name="Straight Connector 1101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0" name="Straight Connector 1109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3" name="Straight Connector 111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2" name="Group 171"/>
              <p:cNvGrpSpPr/>
              <p:nvPr/>
            </p:nvGrpSpPr>
            <p:grpSpPr>
              <a:xfrm>
                <a:off x="6181390" y="4038643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91" name="Straight Connector 109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Straight Connector 109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Straight Connector 109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Straight Connector 109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3" name="Group 144"/>
              <p:cNvGrpSpPr/>
              <p:nvPr/>
            </p:nvGrpSpPr>
            <p:grpSpPr>
              <a:xfrm>
                <a:off x="5821843" y="401804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84" name="Straight Connector 1083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5" name="Straight Connector 1084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6" name="Straight Connector 1085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Straight Connector 1086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4" name="Group 149"/>
              <p:cNvGrpSpPr/>
              <p:nvPr/>
            </p:nvGrpSpPr>
            <p:grpSpPr>
              <a:xfrm>
                <a:off x="5931385" y="4065677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80" name="Straight Connector 1079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Straight Connector 1080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Straight Connector 1081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Straight Connector 1082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5" name="Group 154"/>
              <p:cNvGrpSpPr/>
              <p:nvPr/>
            </p:nvGrpSpPr>
            <p:grpSpPr>
              <a:xfrm>
                <a:off x="6033784" y="4106170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76" name="Straight Connector 1075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Straight Connector 1076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Straight Connector 1077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Straight Connector 1078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5" name="Group 159"/>
              <p:cNvGrpSpPr/>
              <p:nvPr/>
            </p:nvGrpSpPr>
            <p:grpSpPr>
              <a:xfrm>
                <a:off x="6131421" y="4146663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72" name="Straight Connector 1071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Straight Connector 1072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Straight Connector 1073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Straight Connector 1074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6" name="Group 164"/>
              <p:cNvGrpSpPr/>
              <p:nvPr/>
            </p:nvGrpSpPr>
            <p:grpSpPr>
              <a:xfrm>
                <a:off x="6286202" y="4080011"/>
                <a:ext cx="59041" cy="125553"/>
                <a:chOff x="5776588" y="4091836"/>
                <a:chExt cx="59041" cy="125553"/>
              </a:xfrm>
            </p:grpSpPr>
            <p:cxnSp>
              <p:nvCxnSpPr>
                <p:cNvPr id="1067" name="Straight Connector 1066"/>
                <p:cNvCxnSpPr/>
                <p:nvPr/>
              </p:nvCxnSpPr>
              <p:spPr>
                <a:xfrm rot="5400000">
                  <a:off x="5742140" y="415133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Straight Connector 1067"/>
                <p:cNvCxnSpPr/>
                <p:nvPr/>
              </p:nvCxnSpPr>
              <p:spPr>
                <a:xfrm rot="5400000">
                  <a:off x="5763017" y="415730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Straight Connector 1068"/>
                <p:cNvCxnSpPr/>
                <p:nvPr/>
              </p:nvCxnSpPr>
              <p:spPr>
                <a:xfrm rot="5400000">
                  <a:off x="5782393" y="4164154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Straight Connector 1070"/>
                <p:cNvCxnSpPr/>
                <p:nvPr/>
              </p:nvCxnSpPr>
              <p:spPr>
                <a:xfrm rot="5400000">
                  <a:off x="5723352" y="4145072"/>
                  <a:ext cx="106471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7" name="Group 172"/>
              <p:cNvGrpSpPr/>
              <p:nvPr/>
            </p:nvGrpSpPr>
            <p:grpSpPr>
              <a:xfrm>
                <a:off x="6093284" y="3991018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63" name="Straight Connector 1062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Straight Connector 1063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Straight Connector 1064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8" name="Group 177"/>
              <p:cNvGrpSpPr/>
              <p:nvPr/>
            </p:nvGrpSpPr>
            <p:grpSpPr>
              <a:xfrm>
                <a:off x="5986127" y="39457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59" name="Straight Connector 1058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Straight Connector 1059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Straight Connector 1060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Straight Connector 1061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9" name="Group 182"/>
              <p:cNvGrpSpPr/>
              <p:nvPr/>
            </p:nvGrpSpPr>
            <p:grpSpPr>
              <a:xfrm>
                <a:off x="5876590" y="3907674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55" name="Straight Connector 1054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055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Straight Connector 1057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0" name="Group 187"/>
              <p:cNvGrpSpPr/>
              <p:nvPr/>
            </p:nvGrpSpPr>
            <p:grpSpPr>
              <a:xfrm>
                <a:off x="5783721" y="3860049"/>
                <a:ext cx="59041" cy="64490"/>
                <a:chOff x="6181390" y="4038643"/>
                <a:chExt cx="59041" cy="64490"/>
              </a:xfrm>
            </p:grpSpPr>
            <p:cxnSp>
              <p:nvCxnSpPr>
                <p:cNvPr id="1051" name="Straight Connector 1050"/>
                <p:cNvCxnSpPr/>
                <p:nvPr/>
              </p:nvCxnSpPr>
              <p:spPr>
                <a:xfrm rot="5400000">
                  <a:off x="6172834" y="4069205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051"/>
                <p:cNvCxnSpPr/>
                <p:nvPr/>
              </p:nvCxnSpPr>
              <p:spPr>
                <a:xfrm rot="5400000">
                  <a:off x="6193711" y="4073494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rot="5400000">
                  <a:off x="6213087" y="4075789"/>
                  <a:ext cx="54688" cy="0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053"/>
                <p:cNvCxnSpPr/>
                <p:nvPr/>
              </p:nvCxnSpPr>
              <p:spPr>
                <a:xfrm rot="16200000" flipH="1">
                  <a:off x="6160148" y="4059885"/>
                  <a:ext cx="42819" cy="335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937" name="Picture 24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94841" y="2398858"/>
            <a:ext cx="636083" cy="30104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800000"/>
            <a:headEnd/>
            <a:tailEnd/>
          </a:ln>
          <a:effectLst>
            <a:outerShdw dist="50800" dir="1019974" algn="ctr" rotWithShape="0">
              <a:schemeClr val="bg2"/>
            </a:outerShdw>
          </a:effectLst>
        </p:spPr>
      </p:pic>
      <p:grpSp>
        <p:nvGrpSpPr>
          <p:cNvPr id="2031" name="Group 2030"/>
          <p:cNvGrpSpPr/>
          <p:nvPr/>
        </p:nvGrpSpPr>
        <p:grpSpPr>
          <a:xfrm>
            <a:off x="4371431" y="2743201"/>
            <a:ext cx="4344851" cy="1693648"/>
            <a:chOff x="4371431" y="2743201"/>
            <a:chExt cx="4344851" cy="1693648"/>
          </a:xfrm>
        </p:grpSpPr>
        <p:grpSp>
          <p:nvGrpSpPr>
            <p:cNvPr id="2" name="Group 29"/>
            <p:cNvGrpSpPr/>
            <p:nvPr/>
          </p:nvGrpSpPr>
          <p:grpSpPr>
            <a:xfrm>
              <a:off x="4436604" y="3193077"/>
              <a:ext cx="4015203" cy="800371"/>
              <a:chOff x="2969892" y="2043107"/>
              <a:chExt cx="5788531" cy="596737"/>
            </a:xfr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tx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940" name="Parallelogram 2939"/>
              <p:cNvSpPr/>
              <p:nvPr/>
            </p:nvSpPr>
            <p:spPr>
              <a:xfrm>
                <a:off x="2969892" y="2371435"/>
                <a:ext cx="5788531" cy="268409"/>
              </a:xfrm>
              <a:prstGeom prst="parallelogram">
                <a:avLst>
                  <a:gd name="adj" fmla="val 41667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5000"/>
                  </a:lnSpc>
                  <a:defRPr/>
                </a:pPr>
                <a:endParaRPr lang="en-US" sz="1400" dirty="0">
                  <a:solidFill>
                    <a:prstClr val="white"/>
                  </a:solidFill>
                  <a:latin typeface="Futura Hv" pitchFamily="34" charset="0"/>
                </a:endParaRPr>
              </a:p>
            </p:txBody>
          </p:sp>
          <p:sp>
            <p:nvSpPr>
              <p:cNvPr id="2941" name="TextBox 2940"/>
              <p:cNvSpPr txBox="1"/>
              <p:nvPr/>
            </p:nvSpPr>
            <p:spPr>
              <a:xfrm>
                <a:off x="3662321" y="2043107"/>
                <a:ext cx="4741458" cy="287865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Industry Standard Systems / BCS Servers /Storage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4371431" y="4052622"/>
              <a:ext cx="3893145" cy="384227"/>
              <a:chOff x="2838275" y="3794906"/>
              <a:chExt cx="5612565" cy="340060"/>
            </a:xfr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tx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943" name="Parallelogram 2942"/>
              <p:cNvSpPr/>
              <p:nvPr/>
            </p:nvSpPr>
            <p:spPr>
              <a:xfrm>
                <a:off x="2838275" y="3794906"/>
                <a:ext cx="5612565" cy="318537"/>
              </a:xfrm>
              <a:prstGeom prst="parallelogram">
                <a:avLst>
                  <a:gd name="adj" fmla="val 41667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5000"/>
                  </a:lnSpc>
                  <a:defRPr/>
                </a:pPr>
                <a:endParaRPr lang="en-US" sz="1400" dirty="0">
                  <a:solidFill>
                    <a:prstClr val="white"/>
                  </a:solidFill>
                  <a:latin typeface="Futura Hv" pitchFamily="34" charset="0"/>
                </a:endParaRPr>
              </a:p>
            </p:txBody>
          </p:sp>
          <p:sp>
            <p:nvSpPr>
              <p:cNvPr id="2944" name="TextBox 2943"/>
              <p:cNvSpPr txBox="1"/>
              <p:nvPr/>
            </p:nvSpPr>
            <p:spPr>
              <a:xfrm>
                <a:off x="2965660" y="3847100"/>
                <a:ext cx="4741458" cy="287866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Service and Outsourcing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47" name="TextBox 2946"/>
            <p:cNvSpPr txBox="1"/>
            <p:nvPr/>
          </p:nvSpPr>
          <p:spPr>
            <a:xfrm>
              <a:off x="4519417" y="3676734"/>
              <a:ext cx="3288903" cy="384731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sz="1200" dirty="0" smtClean="0">
                  <a:solidFill>
                    <a:prstClr val="white"/>
                  </a:solidFill>
                </a:rPr>
                <a:t>Networks</a:t>
              </a:r>
              <a:endParaRPr lang="en-US" sz="12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sp>
          <p:nvSpPr>
            <p:cNvPr id="2946" name="Parallelogram 2945"/>
            <p:cNvSpPr/>
            <p:nvPr/>
          </p:nvSpPr>
          <p:spPr>
            <a:xfrm>
              <a:off x="4510694" y="3214675"/>
              <a:ext cx="4085213" cy="360001"/>
            </a:xfrm>
            <a:prstGeom prst="parallelogram">
              <a:avLst>
                <a:gd name="adj" fmla="val 41667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tx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4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4604930" y="2743201"/>
              <a:ext cx="4111352" cy="595161"/>
              <a:chOff x="3171747" y="1648132"/>
              <a:chExt cx="5927144" cy="317520"/>
            </a:xfr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tx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950" name="Parallelogram 2949"/>
              <p:cNvSpPr/>
              <p:nvPr/>
            </p:nvSpPr>
            <p:spPr>
              <a:xfrm>
                <a:off x="3171747" y="1648132"/>
                <a:ext cx="5927144" cy="216199"/>
              </a:xfrm>
              <a:prstGeom prst="parallelogram">
                <a:avLst>
                  <a:gd name="adj" fmla="val 41667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5000"/>
                  </a:lnSpc>
                  <a:defRPr/>
                </a:pPr>
                <a:endParaRPr lang="en-US" dirty="0">
                  <a:solidFill>
                    <a:prstClr val="white"/>
                  </a:solidFill>
                  <a:latin typeface="Futura Hv" pitchFamily="34" charset="0"/>
                </a:endParaRPr>
              </a:p>
            </p:txBody>
          </p:sp>
          <p:sp>
            <p:nvSpPr>
              <p:cNvPr id="2951" name="TextBox 2950"/>
              <p:cNvSpPr txBox="1"/>
              <p:nvPr/>
            </p:nvSpPr>
            <p:spPr>
              <a:xfrm>
                <a:off x="3282005" y="1677786"/>
                <a:ext cx="5654545" cy="287866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Management SW / Middleware / horizontal Software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59" name="TextBox 2958"/>
            <p:cNvSpPr txBox="1"/>
            <p:nvPr/>
          </p:nvSpPr>
          <p:spPr>
            <a:xfrm>
              <a:off x="4671817" y="3268020"/>
              <a:ext cx="3288903" cy="384731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>
                <a:defRPr/>
              </a:pPr>
              <a:r>
                <a:rPr lang="en-US" sz="1200" dirty="0" smtClean="0">
                  <a:solidFill>
                    <a:prstClr val="white"/>
                  </a:solidFill>
                </a:rPr>
                <a:t>Industry </a:t>
              </a:r>
              <a:r>
                <a:rPr lang="en-US" sz="1200" dirty="0" smtClean="0">
                  <a:solidFill>
                    <a:prstClr val="white"/>
                  </a:solidFill>
                </a:rPr>
                <a:t>Standard Server / BCS Server / Storage</a:t>
              </a:r>
              <a:endParaRPr lang="en-US" sz="1200" dirty="0">
                <a:solidFill>
                  <a:prstClr val="white"/>
                </a:solidFill>
                <a:latin typeface="Futura Hv" pitchFamily="34" charset="0"/>
              </a:endParaRPr>
            </a:p>
          </p:txBody>
        </p:sp>
      </p:grpSp>
      <p:pic>
        <p:nvPicPr>
          <p:cNvPr id="2960" name="Picture 2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5643" y="2360267"/>
            <a:ext cx="396109" cy="3811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3299984" algn="ctr" rotWithShape="0">
              <a:schemeClr val="bg2"/>
            </a:outerShdw>
          </a:effectLst>
        </p:spPr>
      </p:pic>
      <p:cxnSp>
        <p:nvCxnSpPr>
          <p:cNvPr id="2976" name="Straight Connector 2975"/>
          <p:cNvCxnSpPr/>
          <p:nvPr>
            <p:custDataLst>
              <p:tags r:id="rId1"/>
            </p:custDataLst>
          </p:nvPr>
        </p:nvCxnSpPr>
        <p:spPr>
          <a:xfrm flipV="1">
            <a:off x="366278" y="2220256"/>
            <a:ext cx="8012661" cy="19844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8" name="Rectangle 2937"/>
          <p:cNvSpPr/>
          <p:nvPr/>
        </p:nvSpPr>
        <p:spPr>
          <a:xfrm>
            <a:off x="2683826" y="2398816"/>
            <a:ext cx="581891" cy="2968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800000"/>
            <a:headEnd/>
            <a:tailEnd/>
          </a:ln>
          <a:effectLst>
            <a:outerShdw dist="50800" dir="1019974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prstClr val="white"/>
                </a:solidFill>
                <a:latin typeface="+mj-lt"/>
              </a:rPr>
              <a:t>VMS</a:t>
            </a:r>
            <a:endParaRPr lang="en-US" sz="1200" b="1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57" name="Rectangle 2956"/>
          <p:cNvSpPr/>
          <p:nvPr/>
        </p:nvSpPr>
        <p:spPr>
          <a:xfrm>
            <a:off x="3394351" y="2396841"/>
            <a:ext cx="581891" cy="2968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800000"/>
            <a:headEnd/>
            <a:tailEnd/>
          </a:ln>
          <a:effectLst>
            <a:outerShdw dist="50800" dir="1019974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prstClr val="white"/>
                </a:solidFill>
                <a:latin typeface="+mj-lt"/>
              </a:rPr>
              <a:t>NS</a:t>
            </a:r>
          </a:p>
        </p:txBody>
      </p:sp>
      <p:pic>
        <p:nvPicPr>
          <p:cNvPr id="2961" name="Picture 33" descr="xeon_a_rgb_30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6281" y="4191964"/>
            <a:ext cx="1089522" cy="5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7" name="Picture 2" descr="C:\Documents and Settings\tjseaman\Local Settings\Temp\wz503b\itp_a_rgb_300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54622" y="4178500"/>
            <a:ext cx="1058841" cy="59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gAR8g_0CslrNYpo4d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gAR8g_0CslrNYpo4d2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gAR8g_0CslrNYpo4d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gAR8g_0CslrNYpo4d2Q"/>
</p:tagLst>
</file>

<file path=ppt/theme/theme1.xml><?xml version="1.0" encoding="utf-8"?>
<a:theme xmlns:a="http://schemas.openxmlformats.org/drawingml/2006/main" name="HP Theme">
  <a:themeElements>
    <a:clrScheme name="Custom 8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000" dirty="0" err="1" smtClean="0">
            <a:solidFill>
              <a:srgbClr val="000000"/>
            </a:solidFill>
            <a:latin typeface="Futura B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13984</TotalTime>
  <Words>301</Words>
  <Application>Microsoft Office PowerPoint</Application>
  <PresentationFormat>On-screen Show (16:9)</PresentationFormat>
  <Paragraphs>86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HP Theme</vt:lpstr>
      <vt:lpstr>VMS 28. Oktober 2010  </vt:lpstr>
      <vt:lpstr>der weltmarktführer HP - Akquisitionen  </vt:lpstr>
      <vt:lpstr>Mission Critical  Infrastrukturen</vt:lpstr>
      <vt:lpstr>Mission Critical  Infrastrukturen - Konsolidierung</vt:lpstr>
      <vt:lpstr>Mission Critical  Infrastrukturen - Konsolidierung</vt:lpstr>
      <vt:lpstr>Mission Critical – Converged Infrastructure</vt:lpstr>
    </vt:vector>
  </TitlesOfParts>
  <Company>Duarte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Angle Light 16x9</dc:title>
  <dc:creator>Duarte Design, Inc.</dc:creator>
  <dc:description>www.duarte.com</dc:description>
  <cp:lastModifiedBy>Albrecht Munz</cp:lastModifiedBy>
  <cp:revision>563</cp:revision>
  <dcterms:created xsi:type="dcterms:W3CDTF">2009-08-12T21:02:47Z</dcterms:created>
  <dcterms:modified xsi:type="dcterms:W3CDTF">2010-10-28T07:11:49Z</dcterms:modified>
</cp:coreProperties>
</file>