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8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185"/>
    <a:srgbClr val="79C041"/>
    <a:srgbClr val="29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D2F95-408C-6543-8F1C-C0D0A0D2047A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34A7-9B54-0545-BE9A-9D6C8B97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034A7-9B54-0545-BE9A-9D6C8B97BF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1E529-E874-4E2D-9044-8A3048C1C548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E94D4-B968-4003-87D1-8FB9E5F8E713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E94D4-B968-4003-87D1-8FB9E5F8E713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79850" y="0"/>
            <a:ext cx="29781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79850" y="8685214"/>
            <a:ext cx="29781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248" tIns="0" rIns="19248" bIns="0" anchor="b"/>
          <a:lstStyle/>
          <a:p>
            <a:pPr defTabSz="942907" eaLnBrk="0" hangingPunct="0"/>
            <a:r>
              <a:rPr lang="en-US" sz="1000" i="1" dirty="0">
                <a:latin typeface="Times New Roman" pitchFamily="18" charset="0"/>
              </a:rPr>
              <a:t>5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" y="8685214"/>
            <a:ext cx="2974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" y="0"/>
            <a:ext cx="29749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883025" y="8685214"/>
            <a:ext cx="2974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248" tIns="0" rIns="19248" bIns="0" anchor="b"/>
          <a:lstStyle/>
          <a:p>
            <a:pPr defTabSz="985767" eaLnBrk="0" hangingPunct="0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" y="8685214"/>
            <a:ext cx="2974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" y="0"/>
            <a:ext cx="29749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879850" y="1"/>
            <a:ext cx="297815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879850" y="8680450"/>
            <a:ext cx="29781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248" tIns="0" rIns="19248" bIns="0" anchor="b"/>
          <a:lstStyle/>
          <a:p>
            <a:pPr defTabSz="985767" eaLnBrk="0" hangingPunct="0"/>
            <a:r>
              <a:rPr lang="en-US" sz="1000" i="1" dirty="0">
                <a:latin typeface="Times New Roman" pitchFamily="18" charset="0"/>
              </a:rPr>
              <a:t>5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" y="8680450"/>
            <a:ext cx="29749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" y="1"/>
            <a:ext cx="29749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879850" y="1"/>
            <a:ext cx="297815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879850" y="8680450"/>
            <a:ext cx="29781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248" tIns="0" rIns="19248" bIns="0" anchor="b"/>
          <a:lstStyle/>
          <a:p>
            <a:pPr defTabSz="985767" eaLnBrk="0" hangingPunct="0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1" y="8680450"/>
            <a:ext cx="29749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1" y="1"/>
            <a:ext cx="29749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879850" y="1"/>
            <a:ext cx="297815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3879850" y="8680450"/>
            <a:ext cx="29781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248" tIns="0" rIns="19248" bIns="0" anchor="b"/>
          <a:lstStyle/>
          <a:p>
            <a:pPr defTabSz="985767" eaLnBrk="0" hangingPunct="0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-3175" y="8680450"/>
            <a:ext cx="29749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-3175" y="1"/>
            <a:ext cx="29749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 dirty="0"/>
          </a:p>
        </p:txBody>
      </p:sp>
      <p:sp>
        <p:nvSpPr>
          <p:cNvPr id="7477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9"/>
            <a:ext cx="5024438" cy="4110037"/>
          </a:xfrm>
          <a:noFill/>
          <a:ln/>
        </p:spPr>
        <p:txBody>
          <a:bodyPr lIns="94632" tIns="48119" rIns="94632" bIns="48119"/>
          <a:lstStyle/>
          <a:p>
            <a:endParaRPr lang="en-US" sz="1600" dirty="0" smtClean="0"/>
          </a:p>
        </p:txBody>
      </p:sp>
      <p:sp>
        <p:nvSpPr>
          <p:cNvPr id="74775" name="Rectangle 2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548188" cy="34131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E94D4-B968-4003-87D1-8FB9E5F8E713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A0CA6-E1D6-4D2A-A631-F424433CB28C}" type="slidenum">
              <a:rPr lang="ar-SA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A0CA6-E1D6-4D2A-A631-F424433CB28C}" type="slidenum">
              <a:rPr lang="ar-SA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E94D4-B968-4003-87D1-8FB9E5F8E713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962" y="1219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/>
              <a:buChar char="•"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600" baseline="0"/>
            </a:lvl2pPr>
            <a:lvl3pPr>
              <a:buFont typeface="Arial"/>
              <a:buChar char="•"/>
              <a:defRPr/>
            </a:lvl3pPr>
          </a:lstStyle>
          <a:p>
            <a:pPr lvl="1"/>
            <a:r>
              <a:rPr lang="en-US" dirty="0" smtClean="0"/>
              <a:t> Click to edit Master text </a:t>
            </a:r>
            <a:r>
              <a:rPr lang="en-US" smtClean="0"/>
              <a:t>	</a:t>
            </a:r>
          </a:p>
          <a:p>
            <a:pPr lvl="2"/>
            <a:r>
              <a:rPr lang="en-US" smtClean="0"/>
              <a:t>StylesSecond</a:t>
            </a:r>
            <a:r>
              <a:rPr lang="en-US" dirty="0" smtClean="0"/>
              <a:t> </a:t>
            </a:r>
            <a:r>
              <a:rPr lang="en-US" dirty="0" err="1" smtClean="0"/>
              <a:t>levelThird</a:t>
            </a:r>
            <a:r>
              <a:rPr lang="en-US" dirty="0" smtClean="0"/>
              <a:t> </a:t>
            </a:r>
            <a:r>
              <a:rPr lang="en-US" dirty="0" err="1" smtClean="0"/>
              <a:t>leveFourth</a:t>
            </a:r>
            <a:r>
              <a:rPr lang="en-US" dirty="0" smtClean="0"/>
              <a:t> </a:t>
            </a:r>
            <a:r>
              <a:rPr lang="en-US" dirty="0" err="1" smtClean="0"/>
              <a:t>levelFifth</a:t>
            </a:r>
            <a:r>
              <a:rPr lang="en-US" dirty="0" smtClean="0"/>
              <a:t>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vms_ts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2"/>
            <a:ext cx="9143240" cy="6858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95800"/>
            <a:ext cx="7772400" cy="461665"/>
          </a:xfrm>
        </p:spPr>
        <p:txBody>
          <a:bodyPr anchor="t">
            <a:spAutoFit/>
          </a:bodyPr>
          <a:lstStyle>
            <a:lvl1pPr algn="l">
              <a:spcAft>
                <a:spcPts val="0"/>
              </a:spcAft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{Click to edit Master title style}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>
                <a:solidFill>
                  <a:srgbClr val="293132"/>
                </a:solidFill>
              </a:defRPr>
            </a:lvl1pPr>
            <a:lvl2pPr>
              <a:defRPr sz="2400">
                <a:solidFill>
                  <a:srgbClr val="293132"/>
                </a:solidFill>
              </a:defRPr>
            </a:lvl2pPr>
            <a:lvl3pPr>
              <a:defRPr sz="2000">
                <a:solidFill>
                  <a:srgbClr val="293132"/>
                </a:solidFill>
              </a:defRPr>
            </a:lvl3pPr>
            <a:lvl4pPr>
              <a:defRPr sz="1800">
                <a:solidFill>
                  <a:srgbClr val="293132"/>
                </a:solidFill>
              </a:defRPr>
            </a:lvl4pPr>
            <a:lvl5pPr>
              <a:defRPr sz="1800">
                <a:solidFill>
                  <a:srgbClr val="29313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>
                <a:solidFill>
                  <a:srgbClr val="293132"/>
                </a:solidFill>
              </a:defRPr>
            </a:lvl1pPr>
            <a:lvl2pPr>
              <a:defRPr sz="2400">
                <a:solidFill>
                  <a:srgbClr val="293132"/>
                </a:solidFill>
              </a:defRPr>
            </a:lvl2pPr>
            <a:lvl3pPr>
              <a:defRPr sz="2000">
                <a:solidFill>
                  <a:srgbClr val="293132"/>
                </a:solidFill>
              </a:defRPr>
            </a:lvl3pPr>
            <a:lvl4pPr>
              <a:defRPr sz="1800">
                <a:solidFill>
                  <a:srgbClr val="293132"/>
                </a:solidFill>
              </a:defRPr>
            </a:lvl4pPr>
            <a:lvl5pPr>
              <a:defRPr sz="1800">
                <a:solidFill>
                  <a:srgbClr val="29313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FC65-1A3C-A443-B8C8-061912DD6694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E5582-6C27-B742-8F80-638F06817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vms_m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3" y="0"/>
            <a:ext cx="914247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962" y="1219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attunity new logo"/>
          <p:cNvPicPr/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96607" y="6558280"/>
            <a:ext cx="1290955" cy="299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841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700" kern="1200">
          <a:solidFill>
            <a:srgbClr val="29313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9313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9313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9313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rgbClr val="29313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nachem.Brouk@attunit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ttunity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enachem.Brouk@attunity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ttunit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0"/>
            <a:ext cx="8534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Offloading OpenVMS RMS data for Business Intelligence using CDC and Data Replication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Menachem Brouk, Regional Director, Attunity</a:t>
            </a:r>
          </a:p>
          <a:p>
            <a:r>
              <a:rPr lang="en-US" sz="2000" b="1" dirty="0" smtClean="0">
                <a:hlinkClick r:id="rId3"/>
              </a:rPr>
              <a:t>Menachem.Brouk@attunity.com</a:t>
            </a:r>
            <a:endParaRPr lang="en-US" sz="2000" b="1" dirty="0" smtClean="0"/>
          </a:p>
          <a:p>
            <a:r>
              <a:rPr lang="en-US" sz="2000" b="1" dirty="0" smtClean="0">
                <a:hlinkClick r:id="rId4"/>
              </a:rPr>
              <a:t>www.attunity.com</a:t>
            </a:r>
            <a:r>
              <a:rPr lang="en-US" sz="2000" b="1" dirty="0" smtClean="0"/>
              <a:t> </a:t>
            </a:r>
          </a:p>
          <a:p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14282" y="2667000"/>
            <a:ext cx="8643998" cy="50006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Agenda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50000"/>
              </a:lnSpc>
            </a:pPr>
            <a:r>
              <a:rPr lang="en-US" sz="2000" b="1" dirty="0" smtClean="0"/>
              <a:t>Offloading Data for BI – Enabling Technologies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CDC – Attunity Stream for RMS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Data Replication – Attunity RMS-CDC for SSIS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Summary + Q&amp;A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dirty="0" smtClean="0"/>
              <a:t>CDC Approaches and Technologies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305800" cy="514536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en-US" sz="2000" b="1" dirty="0" smtClean="0"/>
              <a:t>Traditional approaches – Intrusive/High Impact: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dirty="0" smtClean="0"/>
              <a:t>Use </a:t>
            </a:r>
            <a:r>
              <a:rPr lang="en-US" sz="2000" b="1" dirty="0" smtClean="0">
                <a:solidFill>
                  <a:srgbClr val="084185"/>
                </a:solidFill>
              </a:rPr>
              <a:t>timestamps</a:t>
            </a:r>
            <a:r>
              <a:rPr lang="en-US" sz="2000" dirty="0" smtClean="0"/>
              <a:t> in extracts and file dumps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dirty="0" smtClean="0"/>
              <a:t>Extract and </a:t>
            </a:r>
            <a:r>
              <a:rPr lang="en-US" sz="2000" b="1" dirty="0" smtClean="0">
                <a:solidFill>
                  <a:srgbClr val="084185"/>
                </a:solidFill>
              </a:rPr>
              <a:t>compare</a:t>
            </a:r>
            <a:r>
              <a:rPr lang="en-US" sz="2000" dirty="0" smtClean="0">
                <a:solidFill>
                  <a:srgbClr val="084185"/>
                </a:solidFill>
              </a:rPr>
              <a:t> </a:t>
            </a:r>
            <a:r>
              <a:rPr lang="en-US" sz="2000" dirty="0" smtClean="0"/>
              <a:t>current data to its history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dirty="0" smtClean="0"/>
              <a:t>Use custom-built </a:t>
            </a:r>
            <a:r>
              <a:rPr lang="en-US" sz="2000" b="1" dirty="0" smtClean="0"/>
              <a:t>trig</a:t>
            </a:r>
            <a:r>
              <a:rPr lang="en-US" sz="2000" b="1" dirty="0" smtClean="0">
                <a:solidFill>
                  <a:srgbClr val="084185"/>
                </a:solidFill>
              </a:rPr>
              <a:t>g</a:t>
            </a:r>
            <a:r>
              <a:rPr lang="en-US" sz="2000" b="1" dirty="0" smtClean="0"/>
              <a:t>ers</a:t>
            </a:r>
          </a:p>
          <a:p>
            <a:pPr eaLnBrk="1" hangingPunct="1">
              <a:lnSpc>
                <a:spcPct val="130000"/>
              </a:lnSpc>
            </a:pPr>
            <a:endParaRPr lang="en-US" sz="2000" b="1" dirty="0" smtClean="0"/>
          </a:p>
          <a:p>
            <a:pPr eaLnBrk="1" hangingPunct="1">
              <a:lnSpc>
                <a:spcPct val="130000"/>
              </a:lnSpc>
              <a:buNone/>
            </a:pPr>
            <a:r>
              <a:rPr lang="en-US" sz="2000" b="1" dirty="0" smtClean="0"/>
              <a:t>Attunity approach – Non Intrusive: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b="1" dirty="0" smtClean="0">
                <a:solidFill>
                  <a:srgbClr val="084185"/>
                </a:solidFill>
              </a:rPr>
              <a:t>Log-based</a:t>
            </a:r>
            <a:r>
              <a:rPr lang="en-US" sz="2000" dirty="0" smtClean="0"/>
              <a:t> CDC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800" dirty="0" smtClean="0"/>
              <a:t>Low impact. Non-intrusive.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800" dirty="0" smtClean="0"/>
              <a:t>Efficient.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800" dirty="0" smtClean="0"/>
              <a:t>Reliable.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800" dirty="0" smtClean="0"/>
              <a:t>Scalable. </a:t>
            </a:r>
          </a:p>
          <a:p>
            <a:pPr lvl="1" eaLnBrk="1" hangingPunct="1">
              <a:lnSpc>
                <a:spcPct val="130000"/>
              </a:lnSpc>
            </a:pPr>
            <a:endParaRPr lang="en-US" sz="1800" dirty="0" smtClean="0"/>
          </a:p>
          <a:p>
            <a:pPr eaLnBrk="1" hangingPunct="1">
              <a:lnSpc>
                <a:spcPct val="130000"/>
              </a:lnSpc>
            </a:pPr>
            <a:endParaRPr lang="en-US" sz="2000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050" y="6548438"/>
            <a:ext cx="566738" cy="385762"/>
          </a:xfr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847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Attunity Stream for RMS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973454" y="1239753"/>
            <a:ext cx="1828800" cy="614363"/>
            <a:chOff x="3032" y="2784"/>
            <a:chExt cx="1288" cy="432"/>
          </a:xfrm>
        </p:grpSpPr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032" y="2784"/>
              <a:ext cx="1248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D3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6" descr="att-stream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2784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 bwMode="auto">
          <a:xfrm>
            <a:off x="803120" y="2652168"/>
            <a:ext cx="2700669" cy="20627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13621" y="2652168"/>
            <a:ext cx="3037405" cy="20627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1079605" y="3286574"/>
            <a:ext cx="882463" cy="871873"/>
          </a:xfrm>
          <a:prstGeom prst="flowChartMagneticDisk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30249" y="2692909"/>
            <a:ext cx="1470841" cy="27290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ETL/BI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30249" y="3132393"/>
            <a:ext cx="1470841" cy="27290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BPEL, BPM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30249" y="3571873"/>
            <a:ext cx="1470841" cy="27290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JMS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030249" y="3995410"/>
            <a:ext cx="1470841" cy="27290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ESB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030249" y="4438432"/>
            <a:ext cx="1470841" cy="272907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CEP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5357416" y="2925066"/>
            <a:ext cx="1130566" cy="602510"/>
            <a:chOff x="5663626" y="4646427"/>
            <a:chExt cx="1130566" cy="60251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663626" y="4646427"/>
              <a:ext cx="1130566" cy="602510"/>
            </a:xfrm>
            <a:prstGeom prst="roundRect">
              <a:avLst/>
            </a:prstGeom>
            <a:gradFill flip="none" rotWithShape="1">
              <a:gsLst>
                <a:gs pos="0">
                  <a:srgbClr val="FFCC66">
                    <a:shade val="30000"/>
                    <a:satMod val="115000"/>
                  </a:srgbClr>
                </a:gs>
                <a:gs pos="50000">
                  <a:srgbClr val="FFCC66">
                    <a:shade val="67500"/>
                    <a:satMod val="115000"/>
                  </a:srgbClr>
                </a:gs>
                <a:gs pos="100000">
                  <a:srgbClr val="FFCC6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Change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Tables</a:t>
              </a:r>
            </a:p>
          </p:txBody>
        </p:sp>
        <p:sp>
          <p:nvSpPr>
            <p:cNvPr id="19" name="Flowchart: Magnetic Disk 18"/>
            <p:cNvSpPr/>
            <p:nvPr/>
          </p:nvSpPr>
          <p:spPr bwMode="auto">
            <a:xfrm>
              <a:off x="6492959" y="4696048"/>
              <a:ext cx="223273" cy="226828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0" name="Flowchart: Magnetic Disk 19"/>
            <p:cNvSpPr/>
            <p:nvPr/>
          </p:nvSpPr>
          <p:spPr bwMode="auto">
            <a:xfrm>
              <a:off x="6485871" y="4976038"/>
              <a:ext cx="223273" cy="226828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2203099" y="3424797"/>
            <a:ext cx="1130566" cy="60251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CDC Capture</a:t>
            </a:r>
          </a:p>
        </p:txBody>
      </p:sp>
      <p:cxnSp>
        <p:nvCxnSpPr>
          <p:cNvPr id="22" name="Straight Connector 21"/>
          <p:cNvCxnSpPr>
            <a:stCxn id="21" idx="3"/>
            <a:endCxn id="26" idx="1"/>
          </p:cNvCxnSpPr>
          <p:nvPr/>
        </p:nvCxnSpPr>
        <p:spPr bwMode="auto">
          <a:xfrm>
            <a:off x="3333665" y="3726052"/>
            <a:ext cx="467862" cy="1588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4871849" y="3251120"/>
            <a:ext cx="510365" cy="460769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4" name="Straight Connector 23"/>
          <p:cNvCxnSpPr>
            <a:stCxn id="26" idx="3"/>
            <a:endCxn id="27" idx="1"/>
          </p:cNvCxnSpPr>
          <p:nvPr/>
        </p:nvCxnSpPr>
        <p:spPr bwMode="auto">
          <a:xfrm>
            <a:off x="4932093" y="3726052"/>
            <a:ext cx="425323" cy="474921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5" name="Straight Connector 24"/>
          <p:cNvCxnSpPr>
            <a:endCxn id="21" idx="1"/>
          </p:cNvCxnSpPr>
          <p:nvPr/>
        </p:nvCxnSpPr>
        <p:spPr bwMode="auto">
          <a:xfrm>
            <a:off x="1962068" y="3722511"/>
            <a:ext cx="241031" cy="3541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3801527" y="3424797"/>
            <a:ext cx="1130566" cy="60251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CDC Router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57416" y="3899718"/>
            <a:ext cx="1130566" cy="60251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JMS</a:t>
            </a:r>
          </a:p>
          <a:p>
            <a:pPr algn="ctr" rtl="0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Publisher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6467646" y="3234638"/>
            <a:ext cx="346010" cy="2728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6467646" y="4212948"/>
            <a:ext cx="346010" cy="2728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1560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Log-based CDC for RMS files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5576" y="233860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OpenVMS</a:t>
            </a:r>
            <a:r>
              <a:rPr lang="en-US" sz="1400" dirty="0" smtClean="0"/>
              <a:t> (Alpha/Itanium)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2338606"/>
            <a:ext cx="1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Windows, UNIX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2F23EC-FAA7-4E3F-AB3F-CA50BC5C0EB6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dirty="0" smtClean="0"/>
              <a:t>Key Capabilities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48006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Log-based CDC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 dirty="0" smtClean="0"/>
              <a:t>Filter Changes (by file, operation, …)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Flexible Change Delivery (periodic, continuous)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Interfaces to ETL and EAI Tools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Reliable Delivery and Recovery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Easy to Use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43768" y="1216818"/>
            <a:ext cx="1828800" cy="614363"/>
            <a:chOff x="3032" y="2784"/>
            <a:chExt cx="1288" cy="432"/>
          </a:xfrm>
        </p:grpSpPr>
        <p:sp>
          <p:nvSpPr>
            <p:cNvPr id="9" name="Rectangle 5"/>
            <p:cNvSpPr>
              <a:spLocks noChangeAspect="1" noChangeArrowheads="1"/>
            </p:cNvSpPr>
            <p:nvPr/>
          </p:nvSpPr>
          <p:spPr bwMode="auto">
            <a:xfrm>
              <a:off x="3032" y="2784"/>
              <a:ext cx="1248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D3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6" descr="att-stream_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784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2F23EC-FAA7-4E3F-AB3F-CA50BC5C0EB6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dirty="0" smtClean="0"/>
              <a:t>CDC for RMS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4800600"/>
          </a:xfrm>
          <a:noFill/>
        </p:spPr>
        <p:txBody>
          <a:bodyPr/>
          <a:lstStyle/>
          <a:p>
            <a:r>
              <a:rPr lang="en-US" sz="2000" b="1" dirty="0" smtClean="0"/>
              <a:t>Unique service intercepts $RMS system services</a:t>
            </a:r>
          </a:p>
          <a:p>
            <a:pPr lvl="1"/>
            <a:r>
              <a:rPr lang="en-US" sz="1800" dirty="0" smtClean="0"/>
              <a:t>Provides system wide capture of RMS changes </a:t>
            </a:r>
          </a:p>
          <a:p>
            <a:pPr lvl="1"/>
            <a:r>
              <a:rPr lang="en-US" sz="1800" dirty="0" smtClean="0"/>
              <a:t>No changes required to any RMS programs</a:t>
            </a:r>
          </a:p>
          <a:p>
            <a:pPr lvl="1"/>
            <a:r>
              <a:rPr lang="en-US" sz="1800" dirty="0" smtClean="0"/>
              <a:t>Supports all RMS file types</a:t>
            </a:r>
          </a:p>
          <a:p>
            <a:pPr lvl="1"/>
            <a:r>
              <a:rPr lang="en-US" sz="1800" dirty="0" smtClean="0"/>
              <a:t>Support OpenVMS clusters</a:t>
            </a:r>
          </a:p>
          <a:p>
            <a:pPr lvl="1"/>
            <a:r>
              <a:rPr lang="en-US" sz="1800" dirty="0" smtClean="0"/>
              <a:t>Does not require RMS Journaling</a:t>
            </a:r>
          </a:p>
          <a:p>
            <a:pPr lvl="1"/>
            <a:r>
              <a:rPr lang="en-US" sz="1800" dirty="0" smtClean="0"/>
              <a:t>High performance, low impact</a:t>
            </a:r>
          </a:p>
          <a:p>
            <a:pPr lvl="1"/>
            <a:r>
              <a:rPr lang="en-US" sz="1800" dirty="0" smtClean="0"/>
              <a:t>Supports capturing changes on arrays in RMS records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Easy Configuration</a:t>
            </a:r>
          </a:p>
          <a:p>
            <a:pPr lvl="1"/>
            <a:r>
              <a:rPr lang="en-US" sz="1800" dirty="0" smtClean="0"/>
              <a:t>GUI-based with wizards in the Attunity Studio</a:t>
            </a:r>
          </a:p>
          <a:p>
            <a:pPr lvl="1"/>
            <a:r>
              <a:rPr lang="en-US" sz="1800" dirty="0" smtClean="0"/>
              <a:t>Metadata import available from many sources</a:t>
            </a:r>
          </a:p>
          <a:p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62800" y="1216818"/>
            <a:ext cx="1828800" cy="614363"/>
            <a:chOff x="3032" y="2784"/>
            <a:chExt cx="1288" cy="432"/>
          </a:xfrm>
        </p:grpSpPr>
        <p:sp>
          <p:nvSpPr>
            <p:cNvPr id="9" name="Rectangle 5"/>
            <p:cNvSpPr>
              <a:spLocks noChangeAspect="1" noChangeArrowheads="1"/>
            </p:cNvSpPr>
            <p:nvPr/>
          </p:nvSpPr>
          <p:spPr bwMode="auto">
            <a:xfrm>
              <a:off x="3032" y="2784"/>
              <a:ext cx="1248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D3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6" descr="att-stream_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784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68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Metadata Import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Automatically define relational schema based on existing metadata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Automated imports available from: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COBOL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BASIC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FORTRAN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Oracle CDD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DIBOL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DATATRIEVE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…</a:t>
            </a:r>
          </a:p>
          <a:p>
            <a:pPr lvl="1">
              <a:lnSpc>
                <a:spcPct val="150000"/>
              </a:lnSpc>
            </a:pPr>
            <a:endParaRPr lang="en-US" sz="1800" dirty="0"/>
          </a:p>
          <a:p>
            <a:pPr lvl="1">
              <a:lnSpc>
                <a:spcPct val="150000"/>
              </a:lnSpc>
            </a:pPr>
            <a:endParaRPr lang="en-US" sz="1800" dirty="0" smtClean="0"/>
          </a:p>
          <a:p>
            <a:pPr lvl="1"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143768" y="1219200"/>
            <a:ext cx="1828800" cy="614363"/>
            <a:chOff x="3032" y="2784"/>
            <a:chExt cx="1288" cy="432"/>
          </a:xfrm>
        </p:grpSpPr>
        <p:sp>
          <p:nvSpPr>
            <p:cNvPr id="5" name="Rectangle 5"/>
            <p:cNvSpPr>
              <a:spLocks noChangeAspect="1" noChangeArrowheads="1"/>
            </p:cNvSpPr>
            <p:nvPr/>
          </p:nvSpPr>
          <p:spPr bwMode="auto">
            <a:xfrm>
              <a:off x="3032" y="2784"/>
              <a:ext cx="1248" cy="4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D3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6" descr="att-stream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2784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06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RMS CDC Architecture - Overview</a:t>
            </a:r>
            <a:endParaRPr lang="en-US" sz="2800" dirty="0"/>
          </a:p>
        </p:txBody>
      </p:sp>
      <p:sp>
        <p:nvSpPr>
          <p:cNvPr id="26" name="Flowchart: Process 25"/>
          <p:cNvSpPr/>
          <p:nvPr/>
        </p:nvSpPr>
        <p:spPr bwMode="auto">
          <a:xfrm>
            <a:off x="8172490" y="3573016"/>
            <a:ext cx="864006" cy="36004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Legacy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8172400" y="4005064"/>
            <a:ext cx="864006" cy="36004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Attunity </a:t>
            </a:r>
          </a:p>
        </p:txBody>
      </p:sp>
      <p:grpSp>
        <p:nvGrpSpPr>
          <p:cNvPr id="3" name="Group 97"/>
          <p:cNvGrpSpPr/>
          <p:nvPr/>
        </p:nvGrpSpPr>
        <p:grpSpPr>
          <a:xfrm>
            <a:off x="683568" y="3588272"/>
            <a:ext cx="6289160" cy="2865064"/>
            <a:chOff x="683568" y="3588272"/>
            <a:chExt cx="6289160" cy="286506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3588272"/>
              <a:ext cx="6289160" cy="2865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852048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37250" y="4077072"/>
              <a:ext cx="144016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RMS Application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500120" y="5764078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38296" y="5673322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rPr>
                <a:t>RMS</a:t>
              </a:r>
            </a:p>
          </p:txBody>
        </p:sp>
        <p:cxnSp>
          <p:nvCxnSpPr>
            <p:cNvPr id="31" name="Straight Arrow Connector 30"/>
            <p:cNvCxnSpPr>
              <a:stCxn id="24" idx="2"/>
              <a:endCxn id="28" idx="1"/>
            </p:cNvCxnSpPr>
            <p:nvPr/>
          </p:nvCxnSpPr>
          <p:spPr bwMode="auto">
            <a:xfrm rot="16200000" flipH="1">
              <a:off x="1141726" y="5052716"/>
              <a:ext cx="1236210" cy="5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lowchart: Process 24"/>
            <p:cNvSpPr/>
            <p:nvPr/>
          </p:nvSpPr>
          <p:spPr bwMode="auto">
            <a:xfrm>
              <a:off x="103716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Intercept</a:t>
              </a: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2868272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309457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Logger</a:t>
              </a:r>
            </a:p>
          </p:txBody>
        </p:sp>
        <p:cxnSp>
          <p:nvCxnSpPr>
            <p:cNvPr id="35" name="Straight Arrow Connector 34"/>
            <p:cNvCxnSpPr>
              <a:stCxn id="25" idx="3"/>
              <a:endCxn id="33" idx="1"/>
            </p:cNvCxnSpPr>
            <p:nvPr/>
          </p:nvCxnSpPr>
          <p:spPr bwMode="auto">
            <a:xfrm>
              <a:off x="2477320" y="4833156"/>
              <a:ext cx="6172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Magnetic Disk 35"/>
            <p:cNvSpPr/>
            <p:nvPr/>
          </p:nvSpPr>
          <p:spPr bwMode="auto">
            <a:xfrm>
              <a:off x="3588352" y="5805264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3660360" y="5877272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0" name="Flowchart: Magnetic Disk 39"/>
            <p:cNvSpPr/>
            <p:nvPr/>
          </p:nvSpPr>
          <p:spPr bwMode="auto">
            <a:xfrm>
              <a:off x="3732368" y="5949280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3804376" y="6021288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2"/>
            </p:cNvCxnSpPr>
            <p:nvPr/>
          </p:nvCxnSpPr>
          <p:spPr bwMode="auto">
            <a:xfrm rot="5400000">
              <a:off x="3485477" y="5332075"/>
              <a:ext cx="648072" cy="1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Flowchart: Alternate Process 48"/>
            <p:cNvSpPr/>
            <p:nvPr/>
          </p:nvSpPr>
          <p:spPr bwMode="auto">
            <a:xfrm>
              <a:off x="4884496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5090246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CDC Agent</a:t>
              </a:r>
            </a:p>
          </p:txBody>
        </p:sp>
        <p:cxnSp>
          <p:nvCxnSpPr>
            <p:cNvPr id="54" name="Shape 53"/>
            <p:cNvCxnSpPr>
              <a:endCxn id="50" idx="2"/>
            </p:cNvCxnSpPr>
            <p:nvPr/>
          </p:nvCxnSpPr>
          <p:spPr bwMode="auto">
            <a:xfrm flipV="1">
              <a:off x="4164416" y="5013176"/>
              <a:ext cx="1645910" cy="10081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996064" y="365605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1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40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2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8512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3</a:t>
              </a:r>
              <a:endParaRPr lang="en-US" sz="1200" dirty="0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991197" y="1525309"/>
            <a:ext cx="2399380" cy="16876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968113" y="1525309"/>
            <a:ext cx="2698550" cy="16876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0" name="Flowchart: Magnetic Disk 59"/>
          <p:cNvSpPr/>
          <p:nvPr/>
        </p:nvSpPr>
        <p:spPr bwMode="auto">
          <a:xfrm>
            <a:off x="1236837" y="2044366"/>
            <a:ext cx="784015" cy="713346"/>
          </a:xfrm>
          <a:prstGeom prst="flowChartMagneticDisk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</a:p>
        </p:txBody>
      </p:sp>
      <p:grpSp>
        <p:nvGrpSpPr>
          <p:cNvPr id="5" name="Group 29"/>
          <p:cNvGrpSpPr/>
          <p:nvPr/>
        </p:nvGrpSpPr>
        <p:grpSpPr>
          <a:xfrm>
            <a:off x="5517369" y="1748588"/>
            <a:ext cx="1004439" cy="492960"/>
            <a:chOff x="5663626" y="4646427"/>
            <a:chExt cx="1130566" cy="60251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5663626" y="4646427"/>
              <a:ext cx="1130566" cy="602510"/>
            </a:xfrm>
            <a:prstGeom prst="roundRect">
              <a:avLst/>
            </a:prstGeom>
            <a:gradFill flip="none" rotWithShape="1">
              <a:gsLst>
                <a:gs pos="0">
                  <a:srgbClr val="FFCC66">
                    <a:shade val="30000"/>
                    <a:satMod val="115000"/>
                  </a:srgbClr>
                </a:gs>
                <a:gs pos="50000">
                  <a:srgbClr val="FFCC66">
                    <a:shade val="67500"/>
                    <a:satMod val="115000"/>
                  </a:srgbClr>
                </a:gs>
                <a:gs pos="100000">
                  <a:srgbClr val="FFCC6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 smtClean="0">
                  <a:solidFill>
                    <a:schemeClr val="tx1"/>
                  </a:solidFill>
                  <a:cs typeface="Arial" pitchFamily="34" charset="0"/>
                </a:rPr>
                <a:t>Change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 smtClean="0">
                  <a:solidFill>
                    <a:schemeClr val="tx1"/>
                  </a:solidFill>
                  <a:cs typeface="Arial" pitchFamily="34" charset="0"/>
                </a:rPr>
                <a:t>Tables</a:t>
              </a:r>
            </a:p>
          </p:txBody>
        </p:sp>
        <p:sp>
          <p:nvSpPr>
            <p:cNvPr id="68" name="Flowchart: Magnetic Disk 67"/>
            <p:cNvSpPr/>
            <p:nvPr/>
          </p:nvSpPr>
          <p:spPr bwMode="auto">
            <a:xfrm>
              <a:off x="6492959" y="4696048"/>
              <a:ext cx="223273" cy="226828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9" name="Flowchart: Magnetic Disk 68"/>
            <p:cNvSpPr/>
            <p:nvPr/>
          </p:nvSpPr>
          <p:spPr bwMode="auto">
            <a:xfrm>
              <a:off x="6485871" y="4976038"/>
              <a:ext cx="223273" cy="226828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70" name="Rounded Rectangle 69"/>
          <p:cNvSpPr/>
          <p:nvPr/>
        </p:nvSpPr>
        <p:spPr bwMode="auto">
          <a:xfrm>
            <a:off x="2234993" y="2157456"/>
            <a:ext cx="1004439" cy="49296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solidFill>
                  <a:schemeClr val="tx1"/>
                </a:solidFill>
                <a:cs typeface="Arial" pitchFamily="34" charset="0"/>
              </a:rPr>
              <a:t>CDC Capture</a:t>
            </a:r>
          </a:p>
        </p:txBody>
      </p:sp>
      <p:cxnSp>
        <p:nvCxnSpPr>
          <p:cNvPr id="71" name="Straight Connector 70"/>
          <p:cNvCxnSpPr>
            <a:stCxn id="70" idx="3"/>
            <a:endCxn id="75" idx="1"/>
          </p:cNvCxnSpPr>
          <p:nvPr/>
        </p:nvCxnSpPr>
        <p:spPr bwMode="auto">
          <a:xfrm>
            <a:off x="3239432" y="2403936"/>
            <a:ext cx="895624" cy="0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 flipH="1" flipV="1">
            <a:off x="5103902" y="1999171"/>
            <a:ext cx="417569" cy="409365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3" name="Straight Connector 72"/>
          <p:cNvCxnSpPr>
            <a:stCxn id="75" idx="3"/>
            <a:endCxn id="76" idx="1"/>
          </p:cNvCxnSpPr>
          <p:nvPr/>
        </p:nvCxnSpPr>
        <p:spPr bwMode="auto">
          <a:xfrm>
            <a:off x="5139495" y="2403936"/>
            <a:ext cx="377874" cy="388569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4" name="Straight Connector 73"/>
          <p:cNvCxnSpPr>
            <a:endCxn id="70" idx="1"/>
          </p:cNvCxnSpPr>
          <p:nvPr/>
        </p:nvCxnSpPr>
        <p:spPr bwMode="auto">
          <a:xfrm>
            <a:off x="2020852" y="2401039"/>
            <a:ext cx="214141" cy="2897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5" name="Rounded Rectangle 74"/>
          <p:cNvSpPr/>
          <p:nvPr/>
        </p:nvSpPr>
        <p:spPr bwMode="auto">
          <a:xfrm>
            <a:off x="4135056" y="2157456"/>
            <a:ext cx="1004439" cy="49296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solidFill>
                  <a:schemeClr val="tx1"/>
                </a:solidFill>
                <a:cs typeface="Arial" pitchFamily="34" charset="0"/>
              </a:rPr>
              <a:t>CDC Router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5517369" y="2546026"/>
            <a:ext cx="1004439" cy="492960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1050" b="1" dirty="0" smtClean="0">
                <a:solidFill>
                  <a:schemeClr val="tx1"/>
                </a:solidFill>
                <a:cs typeface="Arial" pitchFamily="34" charset="0"/>
              </a:rPr>
              <a:t>JMS</a:t>
            </a:r>
          </a:p>
          <a:p>
            <a:pPr algn="ctr" rtl="0"/>
            <a:r>
              <a:rPr lang="en-US" sz="1050" b="1" dirty="0" smtClean="0">
                <a:solidFill>
                  <a:schemeClr val="tx1"/>
                </a:solidFill>
                <a:cs typeface="Arial" pitchFamily="34" charset="0"/>
              </a:rPr>
              <a:t>Publisher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957" y="1268760"/>
            <a:ext cx="268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OpenVMS</a:t>
            </a:r>
            <a:r>
              <a:rPr lang="en-US" sz="1100" dirty="0" smtClean="0"/>
              <a:t> (Alpha/Itanium)</a:t>
            </a:r>
            <a:endParaRPr lang="en-US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3923928" y="1268760"/>
            <a:ext cx="168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Windows, UNIX</a:t>
            </a:r>
            <a:endParaRPr lang="en-US" sz="1100" b="1" dirty="0"/>
          </a:p>
        </p:txBody>
      </p:sp>
      <p:grpSp>
        <p:nvGrpSpPr>
          <p:cNvPr id="6" name="Group 98"/>
          <p:cNvGrpSpPr/>
          <p:nvPr/>
        </p:nvGrpSpPr>
        <p:grpSpPr>
          <a:xfrm>
            <a:off x="683568" y="3212976"/>
            <a:ext cx="6264696" cy="360040"/>
            <a:chOff x="683568" y="3212976"/>
            <a:chExt cx="6264696" cy="360040"/>
          </a:xfrm>
        </p:grpSpPr>
        <p:cxnSp>
          <p:nvCxnSpPr>
            <p:cNvPr id="85" name="Straight Connector 84"/>
            <p:cNvCxnSpPr/>
            <p:nvPr/>
          </p:nvCxnSpPr>
          <p:spPr bwMode="auto">
            <a:xfrm rot="5400000">
              <a:off x="647564" y="3248980"/>
              <a:ext cx="360040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347864" y="3212976"/>
              <a:ext cx="3600400" cy="3600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06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RMS CDC Architecture – RMS Intercept</a:t>
            </a:r>
            <a:endParaRPr lang="en-US" sz="2800" dirty="0"/>
          </a:p>
        </p:txBody>
      </p:sp>
      <p:sp>
        <p:nvSpPr>
          <p:cNvPr id="26" name="Flowchart: Process 25"/>
          <p:cNvSpPr/>
          <p:nvPr/>
        </p:nvSpPr>
        <p:spPr bwMode="auto">
          <a:xfrm>
            <a:off x="8172490" y="3573016"/>
            <a:ext cx="864006" cy="36004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Legacy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8172400" y="4005064"/>
            <a:ext cx="864006" cy="36004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Attunity </a:t>
            </a:r>
          </a:p>
        </p:txBody>
      </p:sp>
      <p:grpSp>
        <p:nvGrpSpPr>
          <p:cNvPr id="3" name="Group 97"/>
          <p:cNvGrpSpPr/>
          <p:nvPr/>
        </p:nvGrpSpPr>
        <p:grpSpPr>
          <a:xfrm>
            <a:off x="683568" y="3588272"/>
            <a:ext cx="6289160" cy="2865064"/>
            <a:chOff x="683568" y="3588272"/>
            <a:chExt cx="6289160" cy="286506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3588272"/>
              <a:ext cx="6289160" cy="2865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852048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37250" y="4077072"/>
              <a:ext cx="144016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RMS Application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500120" y="5764078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38296" y="5673322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rPr>
                <a:t>RMS</a:t>
              </a:r>
            </a:p>
          </p:txBody>
        </p:sp>
        <p:cxnSp>
          <p:nvCxnSpPr>
            <p:cNvPr id="31" name="Straight Arrow Connector 30"/>
            <p:cNvCxnSpPr>
              <a:stCxn id="24" idx="2"/>
              <a:endCxn id="28" idx="1"/>
            </p:cNvCxnSpPr>
            <p:nvPr/>
          </p:nvCxnSpPr>
          <p:spPr bwMode="auto">
            <a:xfrm rot="16200000" flipH="1">
              <a:off x="1141726" y="5052716"/>
              <a:ext cx="1236210" cy="5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lowchart: Process 24"/>
            <p:cNvSpPr/>
            <p:nvPr/>
          </p:nvSpPr>
          <p:spPr bwMode="auto">
            <a:xfrm>
              <a:off x="103716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Intercept</a:t>
              </a: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2868272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309457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Logger</a:t>
              </a:r>
            </a:p>
          </p:txBody>
        </p:sp>
        <p:cxnSp>
          <p:nvCxnSpPr>
            <p:cNvPr id="35" name="Straight Arrow Connector 34"/>
            <p:cNvCxnSpPr>
              <a:stCxn id="25" idx="3"/>
              <a:endCxn id="33" idx="1"/>
            </p:cNvCxnSpPr>
            <p:nvPr/>
          </p:nvCxnSpPr>
          <p:spPr bwMode="auto">
            <a:xfrm>
              <a:off x="2477320" y="4833156"/>
              <a:ext cx="6172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Magnetic Disk 35"/>
            <p:cNvSpPr/>
            <p:nvPr/>
          </p:nvSpPr>
          <p:spPr bwMode="auto">
            <a:xfrm>
              <a:off x="3588352" y="5805264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3660360" y="5877272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0" name="Flowchart: Magnetic Disk 39"/>
            <p:cNvSpPr/>
            <p:nvPr/>
          </p:nvSpPr>
          <p:spPr bwMode="auto">
            <a:xfrm>
              <a:off x="3732368" y="5949280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3804376" y="6021288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2"/>
            </p:cNvCxnSpPr>
            <p:nvPr/>
          </p:nvCxnSpPr>
          <p:spPr bwMode="auto">
            <a:xfrm rot="5400000">
              <a:off x="3485477" y="5332075"/>
              <a:ext cx="648072" cy="1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Flowchart: Alternate Process 48"/>
            <p:cNvSpPr/>
            <p:nvPr/>
          </p:nvSpPr>
          <p:spPr bwMode="auto">
            <a:xfrm>
              <a:off x="4884496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5090246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CDC Agent</a:t>
              </a:r>
            </a:p>
          </p:txBody>
        </p:sp>
        <p:cxnSp>
          <p:nvCxnSpPr>
            <p:cNvPr id="54" name="Shape 53"/>
            <p:cNvCxnSpPr>
              <a:endCxn id="50" idx="2"/>
            </p:cNvCxnSpPr>
            <p:nvPr/>
          </p:nvCxnSpPr>
          <p:spPr bwMode="auto">
            <a:xfrm flipV="1">
              <a:off x="4164416" y="5013176"/>
              <a:ext cx="1645910" cy="10081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996064" y="365605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1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40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2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8512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3</a:t>
              </a:r>
              <a:endParaRPr lang="en-US" sz="1200" dirty="0"/>
            </a:p>
          </p:txBody>
        </p: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6600" cy="1656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RMS Intercept </a:t>
            </a:r>
            <a:r>
              <a:rPr lang="en-US" sz="2000" dirty="0" smtClean="0"/>
              <a:t>– forms an envelope around the $RMS system service. Captures changes only for specified list of files.</a:t>
            </a:r>
            <a:endParaRPr lang="en-US" sz="2000" dirty="0"/>
          </a:p>
        </p:txBody>
      </p:sp>
      <p:sp>
        <p:nvSpPr>
          <p:cNvPr id="101" name="Straight Connector 100"/>
          <p:cNvSpPr>
            <a:spLocks noChangeShapeType="1"/>
          </p:cNvSpPr>
          <p:nvPr/>
        </p:nvSpPr>
        <p:spPr bwMode="auto">
          <a:xfrm flipV="1">
            <a:off x="251520" y="5013176"/>
            <a:ext cx="756592" cy="79208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52400"/>
            <a:ext cx="8229600" cy="838200"/>
          </a:xfrm>
        </p:spPr>
        <p:txBody>
          <a:bodyPr/>
          <a:lstStyle/>
          <a:p>
            <a:pPr algn="r"/>
            <a:r>
              <a:rPr lang="en-US" dirty="0" smtClean="0"/>
              <a:t>RMS CDC Architecture – RMS Logger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 bwMode="auto">
          <a:xfrm>
            <a:off x="8172490" y="3573016"/>
            <a:ext cx="864006" cy="36004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Legacy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8172400" y="4005064"/>
            <a:ext cx="864006" cy="36004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Attunity </a:t>
            </a:r>
          </a:p>
        </p:txBody>
      </p:sp>
      <p:grpSp>
        <p:nvGrpSpPr>
          <p:cNvPr id="3" name="Group 97"/>
          <p:cNvGrpSpPr/>
          <p:nvPr/>
        </p:nvGrpSpPr>
        <p:grpSpPr>
          <a:xfrm>
            <a:off x="683568" y="3588272"/>
            <a:ext cx="6289160" cy="2865064"/>
            <a:chOff x="683568" y="3588272"/>
            <a:chExt cx="6289160" cy="286506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3588272"/>
              <a:ext cx="6289160" cy="2865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852048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37250" y="4077072"/>
              <a:ext cx="144016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RMS Application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500120" y="5764078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38296" y="5673322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rPr>
                <a:t>RMS</a:t>
              </a:r>
            </a:p>
          </p:txBody>
        </p:sp>
        <p:cxnSp>
          <p:nvCxnSpPr>
            <p:cNvPr id="31" name="Straight Arrow Connector 30"/>
            <p:cNvCxnSpPr>
              <a:stCxn id="24" idx="2"/>
              <a:endCxn id="28" idx="1"/>
            </p:cNvCxnSpPr>
            <p:nvPr/>
          </p:nvCxnSpPr>
          <p:spPr bwMode="auto">
            <a:xfrm rot="16200000" flipH="1">
              <a:off x="1141726" y="5052716"/>
              <a:ext cx="1236210" cy="5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lowchart: Process 24"/>
            <p:cNvSpPr/>
            <p:nvPr/>
          </p:nvSpPr>
          <p:spPr bwMode="auto">
            <a:xfrm>
              <a:off x="103716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Intercept</a:t>
              </a: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2868272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309457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Logger</a:t>
              </a:r>
            </a:p>
          </p:txBody>
        </p:sp>
        <p:cxnSp>
          <p:nvCxnSpPr>
            <p:cNvPr id="35" name="Straight Arrow Connector 34"/>
            <p:cNvCxnSpPr>
              <a:stCxn id="25" idx="3"/>
              <a:endCxn id="33" idx="1"/>
            </p:cNvCxnSpPr>
            <p:nvPr/>
          </p:nvCxnSpPr>
          <p:spPr bwMode="auto">
            <a:xfrm>
              <a:off x="2477320" y="4833156"/>
              <a:ext cx="6172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Magnetic Disk 35"/>
            <p:cNvSpPr/>
            <p:nvPr/>
          </p:nvSpPr>
          <p:spPr bwMode="auto">
            <a:xfrm>
              <a:off x="3588352" y="5805264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3660360" y="5877272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0" name="Flowchart: Magnetic Disk 39"/>
            <p:cNvSpPr/>
            <p:nvPr/>
          </p:nvSpPr>
          <p:spPr bwMode="auto">
            <a:xfrm>
              <a:off x="3732368" y="5949280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3804376" y="6021288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2"/>
            </p:cNvCxnSpPr>
            <p:nvPr/>
          </p:nvCxnSpPr>
          <p:spPr bwMode="auto">
            <a:xfrm rot="5400000">
              <a:off x="3485477" y="5332075"/>
              <a:ext cx="648072" cy="1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Flowchart: Alternate Process 48"/>
            <p:cNvSpPr/>
            <p:nvPr/>
          </p:nvSpPr>
          <p:spPr bwMode="auto">
            <a:xfrm>
              <a:off x="4884496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5090246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CDC Agent</a:t>
              </a:r>
            </a:p>
          </p:txBody>
        </p:sp>
        <p:cxnSp>
          <p:nvCxnSpPr>
            <p:cNvPr id="54" name="Shape 53"/>
            <p:cNvCxnSpPr>
              <a:endCxn id="50" idx="2"/>
            </p:cNvCxnSpPr>
            <p:nvPr/>
          </p:nvCxnSpPr>
          <p:spPr bwMode="auto">
            <a:xfrm flipV="1">
              <a:off x="4164416" y="5013176"/>
              <a:ext cx="1645910" cy="10081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996064" y="365605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1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40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2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8512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3</a:t>
              </a:r>
              <a:endParaRPr lang="en-US" sz="1200" dirty="0"/>
            </a:p>
          </p:txBody>
        </p: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6600" cy="1656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RMS Logger </a:t>
            </a:r>
            <a:r>
              <a:rPr lang="en-US" sz="2000" dirty="0" smtClean="0"/>
              <a:t>– a </a:t>
            </a:r>
            <a:r>
              <a:rPr lang="en-US" sz="2000" u="sng" dirty="0" smtClean="0"/>
              <a:t>separate</a:t>
            </a:r>
            <a:r>
              <a:rPr lang="en-US" sz="2000" dirty="0" smtClean="0"/>
              <a:t> process which reads the intercepted changes from the intercept and writes them to the transient storage</a:t>
            </a:r>
            <a:endParaRPr lang="en-US" sz="2000" dirty="0"/>
          </a:p>
        </p:txBody>
      </p:sp>
      <p:sp>
        <p:nvSpPr>
          <p:cNvPr id="34" name="Straight Connector 33"/>
          <p:cNvSpPr>
            <a:spLocks noChangeShapeType="1"/>
          </p:cNvSpPr>
          <p:nvPr/>
        </p:nvSpPr>
        <p:spPr bwMode="auto">
          <a:xfrm flipV="1">
            <a:off x="2699792" y="5013176"/>
            <a:ext cx="756592" cy="79208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RMS CDC Architecture – Transient Storage</a:t>
            </a:r>
            <a:endParaRPr lang="en-US" sz="2800" dirty="0"/>
          </a:p>
        </p:txBody>
      </p:sp>
      <p:sp>
        <p:nvSpPr>
          <p:cNvPr id="26" name="Flowchart: Process 25"/>
          <p:cNvSpPr/>
          <p:nvPr/>
        </p:nvSpPr>
        <p:spPr bwMode="auto">
          <a:xfrm>
            <a:off x="8172490" y="3573016"/>
            <a:ext cx="864006" cy="36004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Legacy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8172400" y="4005064"/>
            <a:ext cx="864006" cy="36004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Attunity </a:t>
            </a:r>
          </a:p>
        </p:txBody>
      </p:sp>
      <p:grpSp>
        <p:nvGrpSpPr>
          <p:cNvPr id="3" name="Group 97"/>
          <p:cNvGrpSpPr/>
          <p:nvPr/>
        </p:nvGrpSpPr>
        <p:grpSpPr>
          <a:xfrm>
            <a:off x="683568" y="3588272"/>
            <a:ext cx="6289160" cy="2865064"/>
            <a:chOff x="683568" y="3588272"/>
            <a:chExt cx="6289160" cy="286506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3588272"/>
              <a:ext cx="6289160" cy="2865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852048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37250" y="4077072"/>
              <a:ext cx="144016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RMS Application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500120" y="5764078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38296" y="5673322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rPr>
                <a:t>RMS</a:t>
              </a:r>
            </a:p>
          </p:txBody>
        </p:sp>
        <p:cxnSp>
          <p:nvCxnSpPr>
            <p:cNvPr id="31" name="Straight Arrow Connector 30"/>
            <p:cNvCxnSpPr>
              <a:stCxn id="24" idx="2"/>
              <a:endCxn id="28" idx="1"/>
            </p:cNvCxnSpPr>
            <p:nvPr/>
          </p:nvCxnSpPr>
          <p:spPr bwMode="auto">
            <a:xfrm rot="16200000" flipH="1">
              <a:off x="1141726" y="5052716"/>
              <a:ext cx="1236210" cy="5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lowchart: Process 24"/>
            <p:cNvSpPr/>
            <p:nvPr/>
          </p:nvSpPr>
          <p:spPr bwMode="auto">
            <a:xfrm>
              <a:off x="103716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Intercept</a:t>
              </a: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2868272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309457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Logger</a:t>
              </a:r>
            </a:p>
          </p:txBody>
        </p:sp>
        <p:cxnSp>
          <p:nvCxnSpPr>
            <p:cNvPr id="35" name="Straight Arrow Connector 34"/>
            <p:cNvCxnSpPr>
              <a:stCxn id="25" idx="3"/>
              <a:endCxn id="33" idx="1"/>
            </p:cNvCxnSpPr>
            <p:nvPr/>
          </p:nvCxnSpPr>
          <p:spPr bwMode="auto">
            <a:xfrm>
              <a:off x="2477320" y="4833156"/>
              <a:ext cx="6172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Magnetic Disk 35"/>
            <p:cNvSpPr/>
            <p:nvPr/>
          </p:nvSpPr>
          <p:spPr bwMode="auto">
            <a:xfrm>
              <a:off x="3588352" y="5805264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3660360" y="5877272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0" name="Flowchart: Magnetic Disk 39"/>
            <p:cNvSpPr/>
            <p:nvPr/>
          </p:nvSpPr>
          <p:spPr bwMode="auto">
            <a:xfrm>
              <a:off x="3732368" y="5949280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3804376" y="6021288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2"/>
            </p:cNvCxnSpPr>
            <p:nvPr/>
          </p:nvCxnSpPr>
          <p:spPr bwMode="auto">
            <a:xfrm rot="5400000">
              <a:off x="3485477" y="5332075"/>
              <a:ext cx="648072" cy="1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Flowchart: Alternate Process 48"/>
            <p:cNvSpPr/>
            <p:nvPr/>
          </p:nvSpPr>
          <p:spPr bwMode="auto">
            <a:xfrm>
              <a:off x="4884496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5090246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CDC Agent</a:t>
              </a:r>
            </a:p>
          </p:txBody>
        </p:sp>
        <p:cxnSp>
          <p:nvCxnSpPr>
            <p:cNvPr id="54" name="Shape 53"/>
            <p:cNvCxnSpPr>
              <a:endCxn id="50" idx="2"/>
            </p:cNvCxnSpPr>
            <p:nvPr/>
          </p:nvCxnSpPr>
          <p:spPr bwMode="auto">
            <a:xfrm flipV="1">
              <a:off x="4164416" y="5013176"/>
              <a:ext cx="1645910" cy="10081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996064" y="365605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1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40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2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8512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3</a:t>
              </a:r>
              <a:endParaRPr lang="en-US" sz="1200" dirty="0"/>
            </a:p>
          </p:txBody>
        </p: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6600" cy="1656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Transient Storage </a:t>
            </a:r>
            <a:r>
              <a:rPr lang="en-US" sz="2000" dirty="0" smtClean="0"/>
              <a:t>– a sequence of fixed size sequential files holding the captured changes. When one fills up, a new one is created.</a:t>
            </a:r>
            <a:endParaRPr lang="en-US" sz="2000" dirty="0"/>
          </a:p>
        </p:txBody>
      </p:sp>
      <p:sp>
        <p:nvSpPr>
          <p:cNvPr id="34" name="Straight Connector 33"/>
          <p:cNvSpPr>
            <a:spLocks noChangeShapeType="1"/>
          </p:cNvSpPr>
          <p:nvPr/>
        </p:nvSpPr>
        <p:spPr bwMode="auto">
          <a:xfrm flipV="1">
            <a:off x="2843808" y="6165304"/>
            <a:ext cx="756592" cy="43204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56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GB" sz="2800" dirty="0" smtClean="0"/>
              <a:t>About </a:t>
            </a:r>
            <a:r>
              <a:rPr lang="en-GB" sz="2800" dirty="0" smtClean="0"/>
              <a:t>Attunity</a:t>
            </a:r>
            <a:endParaRPr lang="en-US" sz="2800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84163" y="1881188"/>
            <a:ext cx="8528050" cy="6873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46063" y="2019337"/>
            <a:ext cx="1624012" cy="3698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dirty="0"/>
              <a:t>Corporate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887538" y="1589127"/>
            <a:ext cx="7062787" cy="123030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b="1" dirty="0">
                <a:solidFill>
                  <a:srgbClr val="003399"/>
                </a:solidFill>
              </a:rPr>
              <a:t>Real-time data integration &amp; event capture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dirty="0">
                <a:solidFill>
                  <a:srgbClr val="003399"/>
                </a:solidFill>
              </a:rPr>
              <a:t>+15 years of expertise in data/legacy integration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dirty="0">
                <a:solidFill>
                  <a:srgbClr val="003399"/>
                </a:solidFill>
              </a:rPr>
              <a:t>Worldwide operations with offices in US, Europe and </a:t>
            </a:r>
            <a:r>
              <a:rPr lang="en-US" sz="1800" dirty="0" smtClean="0">
                <a:solidFill>
                  <a:srgbClr val="003399"/>
                </a:solidFill>
              </a:rPr>
              <a:t>Asia</a:t>
            </a:r>
            <a:endParaRPr lang="en-US" sz="1800" dirty="0">
              <a:solidFill>
                <a:srgbClr val="003399"/>
              </a:solidFill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46063" y="5490908"/>
            <a:ext cx="1695450" cy="3698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dirty="0"/>
              <a:t>Customers 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903413" y="5083374"/>
            <a:ext cx="6975475" cy="12365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b="1" dirty="0" smtClean="0">
                <a:solidFill>
                  <a:srgbClr val="003399"/>
                </a:solidFill>
              </a:rPr>
              <a:t>Hundreds direct customers worldwide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GB" sz="1800" dirty="0" smtClean="0">
                <a:solidFill>
                  <a:srgbClr val="003399"/>
                </a:solidFill>
              </a:rPr>
              <a:t>Technology of choice for HP, Microsoft, Oracle, IBM, ...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GB" sz="1800" dirty="0" smtClean="0">
                <a:solidFill>
                  <a:srgbClr val="003399"/>
                </a:solidFill>
              </a:rPr>
              <a:t>Thousands via OEM partners</a:t>
            </a:r>
            <a:endParaRPr lang="en-GB" sz="1800" dirty="0">
              <a:solidFill>
                <a:srgbClr val="003399"/>
              </a:solidFill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46063" y="3757684"/>
            <a:ext cx="1550987" cy="3698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dirty="0"/>
              <a:t>Products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857375" y="3335045"/>
            <a:ext cx="6718300" cy="121516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b="1" dirty="0" smtClean="0">
                <a:solidFill>
                  <a:srgbClr val="003399"/>
                </a:solidFill>
              </a:rPr>
              <a:t>CDC </a:t>
            </a:r>
            <a:r>
              <a:rPr lang="en-US" sz="1800" b="1" dirty="0">
                <a:solidFill>
                  <a:srgbClr val="003399"/>
                </a:solidFill>
              </a:rPr>
              <a:t>and </a:t>
            </a:r>
            <a:r>
              <a:rPr lang="en-US" sz="1800" b="1" dirty="0" smtClean="0">
                <a:solidFill>
                  <a:srgbClr val="003399"/>
                </a:solidFill>
              </a:rPr>
              <a:t>Operational Data </a:t>
            </a:r>
            <a:r>
              <a:rPr lang="en-US" sz="1800" b="1" dirty="0">
                <a:solidFill>
                  <a:srgbClr val="003399"/>
                </a:solidFill>
              </a:rPr>
              <a:t>Replication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dirty="0">
                <a:solidFill>
                  <a:srgbClr val="003399"/>
                </a:solidFill>
              </a:rPr>
              <a:t>Data Connectivity and Federation</a:t>
            </a:r>
          </a:p>
          <a:p>
            <a:pPr marL="225425" indent="-225425" eaLnBrk="0" hangingPunct="0">
              <a:spcAft>
                <a:spcPts val="900"/>
              </a:spcAft>
              <a:buClr>
                <a:srgbClr val="FFAD35"/>
              </a:buClr>
              <a:buFontTx/>
              <a:buChar char="•"/>
            </a:pPr>
            <a:r>
              <a:rPr lang="en-US" sz="1800" dirty="0">
                <a:solidFill>
                  <a:srgbClr val="003399"/>
                </a:solidFill>
              </a:rPr>
              <a:t>Legacy Adapters and Web Services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" y="6548438"/>
            <a:ext cx="566738" cy="385762"/>
          </a:xfrm>
        </p:spPr>
        <p:txBody>
          <a:bodyPr/>
          <a:lstStyle/>
          <a:p>
            <a:pPr>
              <a:defRPr/>
            </a:pPr>
            <a:fld id="{07A035EC-4DC7-43D9-8302-C62DCA5D7C64}" type="slidenum">
              <a:rPr lang="ar-SA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42844" y="3125988"/>
            <a:ext cx="8858312" cy="1633280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42844" y="4885005"/>
            <a:ext cx="8858312" cy="1633280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2844" y="1387640"/>
            <a:ext cx="8858312" cy="1633280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3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RMS CDC Architecture – CDC Agent</a:t>
            </a:r>
            <a:endParaRPr lang="en-US" sz="2800" dirty="0"/>
          </a:p>
        </p:txBody>
      </p:sp>
      <p:sp>
        <p:nvSpPr>
          <p:cNvPr id="26" name="Flowchart: Process 25"/>
          <p:cNvSpPr/>
          <p:nvPr/>
        </p:nvSpPr>
        <p:spPr bwMode="auto">
          <a:xfrm>
            <a:off x="8172490" y="3573016"/>
            <a:ext cx="864006" cy="36004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Legacy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8172400" y="4005064"/>
            <a:ext cx="864006" cy="36004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Attunity </a:t>
            </a:r>
          </a:p>
        </p:txBody>
      </p:sp>
      <p:grpSp>
        <p:nvGrpSpPr>
          <p:cNvPr id="3" name="Group 97"/>
          <p:cNvGrpSpPr/>
          <p:nvPr/>
        </p:nvGrpSpPr>
        <p:grpSpPr>
          <a:xfrm>
            <a:off x="683568" y="3588272"/>
            <a:ext cx="6289160" cy="2865064"/>
            <a:chOff x="683568" y="3588272"/>
            <a:chExt cx="6289160" cy="2865064"/>
          </a:xfrm>
        </p:grpSpPr>
        <p:sp>
          <p:nvSpPr>
            <p:cNvPr id="4" name="Rectangle 3"/>
            <p:cNvSpPr/>
            <p:nvPr/>
          </p:nvSpPr>
          <p:spPr bwMode="auto">
            <a:xfrm>
              <a:off x="683568" y="3588272"/>
              <a:ext cx="6289160" cy="2865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852048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37250" y="4077072"/>
              <a:ext cx="144016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RMS Application</a:t>
              </a: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1500120" y="5764078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438296" y="5673322"/>
              <a:ext cx="648072" cy="57606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Arial" pitchFamily="34" charset="0"/>
                </a:rPr>
                <a:t>RMS</a:t>
              </a:r>
            </a:p>
          </p:txBody>
        </p:sp>
        <p:cxnSp>
          <p:nvCxnSpPr>
            <p:cNvPr id="31" name="Straight Arrow Connector 30"/>
            <p:cNvCxnSpPr>
              <a:stCxn id="24" idx="2"/>
              <a:endCxn id="28" idx="1"/>
            </p:cNvCxnSpPr>
            <p:nvPr/>
          </p:nvCxnSpPr>
          <p:spPr bwMode="auto">
            <a:xfrm rot="16200000" flipH="1">
              <a:off x="1141726" y="5052716"/>
              <a:ext cx="1236210" cy="50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lowchart: Process 24"/>
            <p:cNvSpPr/>
            <p:nvPr/>
          </p:nvSpPr>
          <p:spPr bwMode="auto">
            <a:xfrm>
              <a:off x="103716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Intercept</a:t>
              </a: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2868272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3094570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RMS Logger</a:t>
              </a:r>
            </a:p>
          </p:txBody>
        </p:sp>
        <p:cxnSp>
          <p:nvCxnSpPr>
            <p:cNvPr id="35" name="Straight Arrow Connector 34"/>
            <p:cNvCxnSpPr>
              <a:stCxn id="25" idx="3"/>
              <a:endCxn id="33" idx="1"/>
            </p:cNvCxnSpPr>
            <p:nvPr/>
          </p:nvCxnSpPr>
          <p:spPr bwMode="auto">
            <a:xfrm>
              <a:off x="2477320" y="4833156"/>
              <a:ext cx="6172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Flowchart: Magnetic Disk 35"/>
            <p:cNvSpPr/>
            <p:nvPr/>
          </p:nvSpPr>
          <p:spPr bwMode="auto">
            <a:xfrm>
              <a:off x="3588352" y="5805264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3660360" y="5877272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0" name="Flowchart: Magnetic Disk 39"/>
            <p:cNvSpPr/>
            <p:nvPr/>
          </p:nvSpPr>
          <p:spPr bwMode="auto">
            <a:xfrm>
              <a:off x="3732368" y="5949280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1" name="Flowchart: Magnetic Disk 40"/>
            <p:cNvSpPr/>
            <p:nvPr/>
          </p:nvSpPr>
          <p:spPr bwMode="auto">
            <a:xfrm>
              <a:off x="3804376" y="6021288"/>
              <a:ext cx="216024" cy="21602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2"/>
            </p:cNvCxnSpPr>
            <p:nvPr/>
          </p:nvCxnSpPr>
          <p:spPr bwMode="auto">
            <a:xfrm rot="5400000">
              <a:off x="3485477" y="5332075"/>
              <a:ext cx="648072" cy="10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Flowchart: Alternate Process 48"/>
            <p:cNvSpPr/>
            <p:nvPr/>
          </p:nvSpPr>
          <p:spPr bwMode="auto">
            <a:xfrm>
              <a:off x="4884496" y="3933056"/>
              <a:ext cx="1872208" cy="122413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 bwMode="auto">
            <a:xfrm>
              <a:off x="5090246" y="4653136"/>
              <a:ext cx="1440160" cy="36004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CDC Agent</a:t>
              </a:r>
            </a:p>
          </p:txBody>
        </p:sp>
        <p:cxnSp>
          <p:nvCxnSpPr>
            <p:cNvPr id="54" name="Shape 53"/>
            <p:cNvCxnSpPr>
              <a:endCxn id="50" idx="2"/>
            </p:cNvCxnSpPr>
            <p:nvPr/>
          </p:nvCxnSpPr>
          <p:spPr bwMode="auto">
            <a:xfrm flipV="1">
              <a:off x="4164416" y="5013176"/>
              <a:ext cx="1645910" cy="100811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996064" y="3656057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1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40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2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8512" y="364502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Process 3</a:t>
              </a:r>
              <a:endParaRPr lang="en-US" sz="1200" dirty="0"/>
            </a:p>
          </p:txBody>
        </p: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6600" cy="1656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Attunity </a:t>
            </a:r>
            <a:r>
              <a:rPr lang="en-US" sz="2000" b="1" dirty="0" smtClean="0"/>
              <a:t>RMS CDC Agent </a:t>
            </a:r>
            <a:r>
              <a:rPr lang="en-US" sz="2000" dirty="0" smtClean="0"/>
              <a:t>– </a:t>
            </a:r>
            <a:r>
              <a:rPr lang="en-US" sz="2000" dirty="0" err="1" smtClean="0"/>
              <a:t>Async</a:t>
            </a:r>
            <a:r>
              <a:rPr lang="en-US" sz="2000" dirty="0" smtClean="0"/>
              <a:t> to the capture process, it reads changes from the transient storage and propagates them to the change processor off platform.</a:t>
            </a:r>
            <a:endParaRPr lang="en-US" sz="2000" dirty="0"/>
          </a:p>
        </p:txBody>
      </p:sp>
      <p:sp>
        <p:nvSpPr>
          <p:cNvPr id="30" name="Straight Connector 29"/>
          <p:cNvSpPr>
            <a:spLocks noChangeShapeType="1"/>
          </p:cNvSpPr>
          <p:nvPr/>
        </p:nvSpPr>
        <p:spPr bwMode="auto">
          <a:xfrm flipV="1">
            <a:off x="4823520" y="5013176"/>
            <a:ext cx="756592" cy="79208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RMS CDC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OpenVMS Cluster changes supported by capturing on each node and merging the streams.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RMS journaling not currently supported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8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14282" y="3200400"/>
            <a:ext cx="8643998" cy="50006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Agenda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50000"/>
              </a:lnSpc>
            </a:pPr>
            <a:r>
              <a:rPr lang="en-US" sz="2000" b="1" dirty="0" smtClean="0"/>
              <a:t>Offloading Data for BI – Enabling Technologies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CDC – Attunity Stream for RMS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Data Replication – Attunity RMS-CDC for SSIS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Summary + Q&amp;A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Attunity RMS-CDC for SSIS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Complete solution for data replication</a:t>
            </a:r>
          </a:p>
          <a:p>
            <a:pPr lvl="1"/>
            <a:r>
              <a:rPr lang="en-US" sz="1800" dirty="0" smtClean="0"/>
              <a:t>Initial Load + Incremental Load</a:t>
            </a:r>
          </a:p>
          <a:p>
            <a:pPr lvl="1"/>
            <a:r>
              <a:rPr lang="en-US" sz="1800" dirty="0" smtClean="0"/>
              <a:t>Supports any target (e.g. Oracle/</a:t>
            </a:r>
            <a:r>
              <a:rPr lang="en-US" sz="1800" dirty="0" err="1" smtClean="0"/>
              <a:t>Rdb</a:t>
            </a:r>
            <a:r>
              <a:rPr lang="en-US" sz="1800" dirty="0" smtClean="0"/>
              <a:t>, SQL Server,...)</a:t>
            </a:r>
          </a:p>
          <a:p>
            <a:pPr lvl="1"/>
            <a:r>
              <a:rPr lang="en-US" sz="1800" dirty="0" smtClean="0"/>
              <a:t>Monitoring and Control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Leverage CDC for incremental load</a:t>
            </a:r>
          </a:p>
          <a:p>
            <a:pPr lvl="1"/>
            <a:r>
              <a:rPr lang="en-US" sz="1800" dirty="0" smtClean="0"/>
              <a:t>Log-based RMS CDC</a:t>
            </a:r>
          </a:p>
          <a:p>
            <a:pPr lvl="1"/>
            <a:r>
              <a:rPr lang="en-US" sz="1800" dirty="0" smtClean="0"/>
              <a:t>Synchronized with Initial Load</a:t>
            </a:r>
          </a:p>
          <a:p>
            <a:pPr lvl="1"/>
            <a:r>
              <a:rPr lang="en-US" sz="1800" dirty="0" smtClean="0"/>
              <a:t>Granular scheduling</a:t>
            </a:r>
          </a:p>
          <a:p>
            <a:endParaRPr lang="en-US" sz="2200" dirty="0" smtClean="0"/>
          </a:p>
          <a:p>
            <a:r>
              <a:rPr lang="en-US" sz="2200" b="1" dirty="0" smtClean="0"/>
              <a:t>Easy to Use</a:t>
            </a:r>
          </a:p>
          <a:p>
            <a:pPr lvl="1"/>
            <a:r>
              <a:rPr lang="en-US" sz="1800" dirty="0" smtClean="0"/>
              <a:t>Design-time with wizards in BIDS/Visual Studio</a:t>
            </a:r>
          </a:p>
          <a:p>
            <a:pPr lvl="1"/>
            <a:r>
              <a:rPr lang="en-US" sz="1800" dirty="0" smtClean="0"/>
              <a:t>Automatic generation of metadata and packages</a:t>
            </a:r>
          </a:p>
          <a:p>
            <a:pPr lvl="1"/>
            <a:r>
              <a:rPr lang="en-US" sz="1800" dirty="0" smtClean="0"/>
              <a:t>Runtime uses standard SSIS packages</a:t>
            </a:r>
          </a:p>
        </p:txBody>
      </p:sp>
      <p:pic>
        <p:nvPicPr>
          <p:cNvPr id="8" name="Picture 7" descr="VisualStudi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719" y="5373216"/>
            <a:ext cx="1162050" cy="457200"/>
          </a:xfrm>
          <a:prstGeom prst="rect">
            <a:avLst/>
          </a:prstGeom>
        </p:spPr>
      </p:pic>
      <p:pic>
        <p:nvPicPr>
          <p:cNvPr id="10" name="Picture 9" descr="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39" y="1643050"/>
            <a:ext cx="862010" cy="862010"/>
          </a:xfrm>
          <a:prstGeom prst="rect">
            <a:avLst/>
          </a:prstGeom>
        </p:spPr>
      </p:pic>
      <p:pic>
        <p:nvPicPr>
          <p:cNvPr id="11" name="Picture 0" descr="VSM_ReadersMerit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290" y="3429000"/>
            <a:ext cx="722909" cy="9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A035EC-4DC7-43D9-8302-C62DCA5D7C64}" type="slidenum">
              <a:rPr lang="ar-SA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C986A9-B085-4980-9D0C-4146AEB481CB}" type="slidenum">
              <a:rPr lang="he-IL"/>
              <a:pPr>
                <a:defRPr/>
              </a:pPr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Attunity RMS-CDC for SSIS</a:t>
            </a:r>
            <a:br>
              <a:rPr lang="en-US" b="1" dirty="0" smtClean="0"/>
            </a:br>
            <a:r>
              <a:rPr lang="en-US" sz="1800" b="1" i="1" dirty="0" smtClean="0"/>
              <a:t>Product Components</a:t>
            </a:r>
            <a:endParaRPr lang="en-US" sz="2800" b="1" i="1" dirty="0" smtClean="0"/>
          </a:p>
        </p:txBody>
      </p:sp>
      <p:pic>
        <p:nvPicPr>
          <p:cNvPr id="5" name="Picture 4" descr="CDC4SSISArch poster 26x30skyline.jpg"/>
          <p:cNvPicPr>
            <a:picLocks noChangeAspect="1"/>
          </p:cNvPicPr>
          <p:nvPr/>
        </p:nvPicPr>
        <p:blipFill>
          <a:blip r:embed="rId3" cstate="print"/>
          <a:srcRect t="35417" b="12500"/>
          <a:stretch>
            <a:fillRect/>
          </a:stretch>
        </p:blipFill>
        <p:spPr>
          <a:xfrm>
            <a:off x="585788" y="1357298"/>
            <a:ext cx="8321964" cy="5000660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 bwMode="auto">
          <a:xfrm>
            <a:off x="2357422" y="5521250"/>
            <a:ext cx="1643074" cy="714380"/>
          </a:xfrm>
          <a:prstGeom prst="can">
            <a:avLst/>
          </a:prstGeom>
          <a:solidFill>
            <a:srgbClr val="0841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14282" y="3657600"/>
            <a:ext cx="8643998" cy="50006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Agenda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50000"/>
              </a:lnSpc>
            </a:pPr>
            <a:r>
              <a:rPr lang="en-US" sz="2000" b="1" dirty="0" smtClean="0"/>
              <a:t>Offloading Data for BI – Enabling Technologies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CDC – Attunity Stream for RMS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Data Replication – Attunity RMS-CDC for SSIS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Summary + Q&amp;A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/>
          <a:lstStyle/>
          <a:p>
            <a:pPr algn="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Offload RMS data for reporting and BI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Simplify data migration and modernization projects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Synchronize RMS with other data sources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Extract RMS data efficiently and in real-time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Eliminate batch windows required to move RMS data</a:t>
            </a:r>
          </a:p>
          <a:p>
            <a:pPr>
              <a:lnSpc>
                <a:spcPct val="200000"/>
              </a:lnSpc>
            </a:pPr>
            <a:endParaRPr lang="en-US" sz="2000" b="1" dirty="0" smtClean="0"/>
          </a:p>
          <a:p>
            <a:pPr>
              <a:lnSpc>
                <a:spcPct val="200000"/>
              </a:lnSpc>
              <a:buNone/>
            </a:pPr>
            <a:endParaRPr lang="en-US" sz="20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fld id="{07A035EC-4DC7-43D9-8302-C62DCA5D7C64}" type="slidenum">
              <a:rPr lang="ar-SA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" y="1643050"/>
            <a:ext cx="7772400" cy="3255975"/>
          </a:xfrm>
        </p:spPr>
        <p:txBody>
          <a:bodyPr/>
          <a:lstStyle/>
          <a:p>
            <a:pPr algn="ctr" eaLnBrk="1" hangingPunct="1"/>
            <a:r>
              <a:rPr lang="en-US" sz="4400" b="1" dirty="0" smtClean="0"/>
              <a:t>Thank You!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800" b="1" dirty="0" smtClean="0">
                <a:hlinkClick r:id="rId3"/>
              </a:rPr>
              <a:t>Menachem.Brouk@attunity.com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hlinkClick r:id="rId4"/>
              </a:rPr>
              <a:t>www.attunity.com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14282" y="2057400"/>
            <a:ext cx="8643998" cy="50006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0F72FB-A549-4F59-8675-6102A470DACE}" type="slidenum">
              <a:rPr lang="ar-SA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1524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Agenda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Offloading Data for BI – Enabling Technologies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CDC – Attunity Stream for RMS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RMS Data Replication – Attunity RMS-CDC for SSIS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en-US" sz="2000" b="1" dirty="0" smtClean="0"/>
              <a:t>Summary + Q&amp;A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b="1" dirty="0" smtClean="0"/>
          </a:p>
          <a:p>
            <a:pPr marL="381000" indent="-381000"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3" y="228600"/>
            <a:ext cx="8662987" cy="57785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Offloading RMS Data for BI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298575"/>
            <a:ext cx="8356600" cy="5559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Copy RMS data into a relational database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As frequently as needed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With little impact on the OpenVMS system</a:t>
            </a:r>
          </a:p>
          <a:p>
            <a:pPr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594C07-B57B-4BE3-959A-B26E0419B36A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887949" y="4437111"/>
            <a:ext cx="1148088" cy="1721045"/>
          </a:xfrm>
          <a:prstGeom prst="flowChartMagneticDisk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Verdana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97966" y="5230551"/>
            <a:ext cx="1670589" cy="1828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8" name="Flowchart: Magnetic Disk 7"/>
          <p:cNvSpPr/>
          <p:nvPr/>
        </p:nvSpPr>
        <p:spPr bwMode="auto">
          <a:xfrm>
            <a:off x="7164288" y="4437112"/>
            <a:ext cx="1096589" cy="1656184"/>
          </a:xfrm>
          <a:prstGeom prst="flowChartMagneticDisk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Relational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cs typeface="Arial" pitchFamily="34" charset="0"/>
              </a:rPr>
              <a:t>Database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Verdana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6374" y="5040480"/>
            <a:ext cx="1358066" cy="667819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Replication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/ETL Server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385545" y="5405211"/>
            <a:ext cx="1672413" cy="1734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167847" y="5312745"/>
            <a:ext cx="1726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 dirty="0" smtClean="0">
                <a:solidFill>
                  <a:schemeClr val="tx1"/>
                </a:solidFill>
              </a:rPr>
              <a:t>Incremental </a:t>
            </a:r>
            <a:r>
              <a:rPr lang="en-US" sz="1050" b="1" dirty="0" smtClean="0">
                <a:solidFill>
                  <a:schemeClr val="tx1"/>
                </a:solidFill>
              </a:rPr>
              <a:t>CDC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7848" y="4941168"/>
            <a:ext cx="1695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 dirty="0" smtClean="0">
                <a:solidFill>
                  <a:schemeClr val="tx1"/>
                </a:solidFill>
              </a:rPr>
              <a:t>Initial full load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197966" y="5569161"/>
            <a:ext cx="1670589" cy="1828"/>
          </a:xfrm>
          <a:prstGeom prst="line">
            <a:avLst/>
          </a:prstGeom>
          <a:solidFill>
            <a:srgbClr val="FFCC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56614" y="5165492"/>
            <a:ext cx="1399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 dirty="0" smtClean="0">
                <a:solidFill>
                  <a:schemeClr val="tx1"/>
                </a:solidFill>
              </a:rPr>
              <a:t>Load and apply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8022" y="5506958"/>
            <a:ext cx="787400" cy="317500"/>
            <a:chOff x="3080" y="912"/>
            <a:chExt cx="496" cy="200"/>
          </a:xfrm>
        </p:grpSpPr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3312" y="912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3192" y="984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32" y="984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" name="AutoShape 36"/>
            <p:cNvCxnSpPr>
              <a:cxnSpLocks noChangeShapeType="1"/>
              <a:stCxn id="26" idx="1"/>
              <a:endCxn id="27" idx="0"/>
            </p:cNvCxnSpPr>
            <p:nvPr/>
          </p:nvCxnSpPr>
          <p:spPr bwMode="auto">
            <a:xfrm rot="10800000" flipV="1">
              <a:off x="3264" y="936"/>
              <a:ext cx="48" cy="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" name="AutoShape 37"/>
            <p:cNvCxnSpPr>
              <a:cxnSpLocks noChangeShapeType="1"/>
              <a:stCxn id="28" idx="0"/>
              <a:endCxn id="26" idx="3"/>
            </p:cNvCxnSpPr>
            <p:nvPr/>
          </p:nvCxnSpPr>
          <p:spPr bwMode="auto">
            <a:xfrm rot="5400000" flipH="1">
              <a:off x="3456" y="936"/>
              <a:ext cx="48" cy="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3080" y="1064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288" y="1064"/>
              <a:ext cx="144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" name="AutoShape 40"/>
            <p:cNvCxnSpPr>
              <a:cxnSpLocks noChangeShapeType="1"/>
              <a:stCxn id="27" idx="1"/>
              <a:endCxn id="31" idx="0"/>
            </p:cNvCxnSpPr>
            <p:nvPr/>
          </p:nvCxnSpPr>
          <p:spPr bwMode="auto">
            <a:xfrm rot="10800000" flipV="1">
              <a:off x="3152" y="1008"/>
              <a:ext cx="40" cy="5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" name="AutoShape 41"/>
            <p:cNvCxnSpPr>
              <a:cxnSpLocks noChangeShapeType="1"/>
              <a:stCxn id="32" idx="0"/>
              <a:endCxn id="27" idx="3"/>
            </p:cNvCxnSpPr>
            <p:nvPr/>
          </p:nvCxnSpPr>
          <p:spPr bwMode="auto">
            <a:xfrm rot="5400000" flipH="1">
              <a:off x="3320" y="1024"/>
              <a:ext cx="56" cy="2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5" name="Group 54"/>
          <p:cNvGrpSpPr/>
          <p:nvPr/>
        </p:nvGrpSpPr>
        <p:grpSpPr>
          <a:xfrm>
            <a:off x="7380312" y="5517232"/>
            <a:ext cx="664840" cy="448816"/>
            <a:chOff x="7164288" y="4941168"/>
            <a:chExt cx="664840" cy="448816"/>
          </a:xfrm>
        </p:grpSpPr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7164288" y="4941168"/>
              <a:ext cx="360040" cy="144016"/>
              <a:chOff x="2832" y="3840"/>
              <a:chExt cx="432" cy="144"/>
            </a:xfrm>
          </p:grpSpPr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2976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3120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>
                <a:off x="3120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2976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3120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7316688" y="5093568"/>
              <a:ext cx="360040" cy="144016"/>
              <a:chOff x="2832" y="3840"/>
              <a:chExt cx="432" cy="144"/>
            </a:xfrm>
          </p:grpSpPr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2976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3120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3120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2976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3120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7469088" y="5245968"/>
              <a:ext cx="360040" cy="144016"/>
              <a:chOff x="2832" y="3840"/>
              <a:chExt cx="432" cy="144"/>
            </a:xfrm>
          </p:grpSpPr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976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3120" y="3840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3120" y="3888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29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976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3120" y="3936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6392748" y="3747764"/>
            <a:ext cx="2648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SQL, JDBC, &amp; Reporting tools</a:t>
            </a:r>
            <a:endParaRPr lang="en-US" sz="1100" b="1" dirty="0"/>
          </a:p>
        </p:txBody>
      </p:sp>
      <p:cxnSp>
        <p:nvCxnSpPr>
          <p:cNvPr id="58" name="Straight Arrow Connector 57"/>
          <p:cNvCxnSpPr>
            <a:stCxn id="56" idx="2"/>
            <a:endCxn id="8" idx="1"/>
          </p:cNvCxnSpPr>
          <p:nvPr/>
        </p:nvCxnSpPr>
        <p:spPr bwMode="auto">
          <a:xfrm rot="5400000">
            <a:off x="7500880" y="4221078"/>
            <a:ext cx="427738" cy="4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552" y="1264002"/>
            <a:ext cx="5029200" cy="2279418"/>
          </a:xfrm>
          <a:prstGeom prst="rect">
            <a:avLst/>
          </a:prstGeom>
          <a:solidFill>
            <a:srgbClr val="D7D7D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63500" dir="19387806" algn="ctr" rotWithShape="0">
              <a:srgbClr val="111111"/>
            </a:outerShdw>
          </a:effectLst>
        </p:spPr>
        <p:txBody>
          <a:bodyPr wrap="none" anchor="ctr"/>
          <a:lstStyle/>
          <a:p>
            <a:pPr algn="ctr" rtl="0"/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902" y="1609845"/>
            <a:ext cx="2019300" cy="771525"/>
          </a:xfrm>
          <a:prstGeom prst="rect">
            <a:avLst/>
          </a:prstGeo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68152" y="2387720"/>
            <a:ext cx="4533900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rtl="0"/>
            <a:r>
              <a:rPr lang="en-US" sz="1400" b="1" dirty="0">
                <a:latin typeface="Verdana" pitchFamily="34" charset="0"/>
              </a:rPr>
              <a:t>Privately-held trucking company, specializing in next day and second day service. The company’s dedication to process improvement is represented by over 285 quality awards.</a:t>
            </a:r>
          </a:p>
        </p:txBody>
      </p:sp>
      <p:pic>
        <p:nvPicPr>
          <p:cNvPr id="73735" name="Picture 7" descr="Nat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0852" y="1298575"/>
            <a:ext cx="2971800" cy="2130425"/>
          </a:xfrm>
          <a:prstGeom prst="rect">
            <a:avLst/>
          </a:prstGeom>
          <a:solidFill>
            <a:srgbClr val="111111"/>
          </a:solidFill>
          <a:effectLst>
            <a:outerShdw dist="89803" dir="18900000" algn="ctr" rotWithShape="0">
              <a:srgbClr val="111111"/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962" y="152400"/>
            <a:ext cx="8229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dirty="0" smtClean="0">
                <a:latin typeface="Verdana" pitchFamily="34" charset="0"/>
              </a:rPr>
              <a:t>Customer Example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endParaRPr lang="en-US" dirty="0"/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3203849" y="3955658"/>
            <a:ext cx="648072" cy="64807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3203848" y="4675737"/>
            <a:ext cx="648072" cy="64807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3203848" y="5395817"/>
            <a:ext cx="648072" cy="64807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RMS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9599" y="5930696"/>
            <a:ext cx="360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5364088" y="4437112"/>
            <a:ext cx="1728192" cy="1224136"/>
          </a:xfrm>
          <a:prstGeom prst="flowChartMagneticDisk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Oracle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Rdb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115616" y="4653136"/>
            <a:ext cx="1512168" cy="86409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COBOL R/W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flipH="1">
            <a:off x="7452320" y="4149080"/>
            <a:ext cx="1512168" cy="1728192"/>
            <a:chOff x="7452320" y="4149080"/>
            <a:chExt cx="1512168" cy="1728192"/>
          </a:xfrm>
        </p:grpSpPr>
        <p:sp>
          <p:nvSpPr>
            <p:cNvPr id="17" name="Right Arrow 16"/>
            <p:cNvSpPr/>
            <p:nvPr/>
          </p:nvSpPr>
          <p:spPr bwMode="auto">
            <a:xfrm>
              <a:off x="7452320" y="5013176"/>
              <a:ext cx="1512168" cy="864096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2) R/W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7452320" y="4149080"/>
              <a:ext cx="1512168" cy="864096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1) R/O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</p:grpSp>
      <p:sp>
        <p:nvSpPr>
          <p:cNvPr id="20" name="Right Arrow 19"/>
          <p:cNvSpPr/>
          <p:nvPr/>
        </p:nvSpPr>
        <p:spPr bwMode="auto">
          <a:xfrm>
            <a:off x="3995936" y="4653136"/>
            <a:ext cx="1306116" cy="86409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CDC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1" y="152400"/>
            <a:ext cx="8469875" cy="11430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Enabling Technologies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979712" y="3929066"/>
            <a:ext cx="6971176" cy="16430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Data Replication </a:t>
            </a:r>
            <a:r>
              <a:rPr lang="en-US" sz="1600" b="1" dirty="0" smtClean="0"/>
              <a:t>creates a copy of one data source in another, periodically or in real-time</a:t>
            </a:r>
            <a:r>
              <a:rPr lang="en-US" sz="1600" dirty="0" smtClean="0"/>
              <a:t>. Replication employs CDC to replicate changes from source to target efficiently and in real-time.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79712" y="1500174"/>
            <a:ext cx="6971174" cy="178595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Change Data Capture (CDC)</a:t>
            </a:r>
            <a:r>
              <a:rPr lang="en-US" sz="1600" b="1" dirty="0" smtClean="0"/>
              <a:t> </a:t>
            </a:r>
            <a:r>
              <a:rPr lang="en-US" sz="1600" dirty="0" smtClean="0"/>
              <a:t>is a data integration technology that </a:t>
            </a:r>
            <a:r>
              <a:rPr lang="en-US" sz="1600" b="1" dirty="0" smtClean="0"/>
              <a:t>captures and delivers only the changes made to enterprise data sources</a:t>
            </a:r>
            <a:r>
              <a:rPr lang="en-US" sz="1600" dirty="0" smtClean="0"/>
              <a:t>. It enables real-time and efficient data integration/replication.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082" y="2193094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4185"/>
                </a:solidFill>
              </a:rPr>
              <a:t>CDC</a:t>
            </a:r>
            <a:endParaRPr lang="en-US" b="1" dirty="0">
              <a:solidFill>
                <a:srgbClr val="08418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82" y="4550548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4185"/>
                </a:solidFill>
              </a:rPr>
              <a:t>Replication</a:t>
            </a:r>
            <a:endParaRPr lang="en-US" b="1" dirty="0">
              <a:solidFill>
                <a:srgbClr val="0841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Drivers for CDC and Replication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298575"/>
            <a:ext cx="8662987" cy="498794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Demand for real-time data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Increasing data volumes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Shrinking batch windows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Pressure to reduce cost 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000" b="1" dirty="0" smtClean="0"/>
              <a:t>Reduce risks of failing long batch jobs</a:t>
            </a:r>
          </a:p>
          <a:p>
            <a:pPr marL="457200" indent="-457200">
              <a:lnSpc>
                <a:spcPct val="300000"/>
              </a:lnSpc>
              <a:buNone/>
            </a:pPr>
            <a:r>
              <a:rPr lang="en-US" sz="2000" b="1" dirty="0" smtClean="0"/>
              <a:t>	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A035EC-4DC7-43D9-8302-C62DCA5D7C64}" type="slidenum">
              <a:rPr lang="ar-SA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stopwatchwithrunningtrack.jpg"/>
          <p:cNvPicPr>
            <a:picLocks noChangeAspect="1"/>
          </p:cNvPicPr>
          <p:nvPr/>
        </p:nvPicPr>
        <p:blipFill>
          <a:blip r:embed="rId2" cstate="print"/>
          <a:srcRect t="22851" r="50574" b="11451"/>
          <a:stretch>
            <a:fillRect/>
          </a:stretch>
        </p:blipFill>
        <p:spPr>
          <a:xfrm>
            <a:off x="7220576" y="1500174"/>
            <a:ext cx="1043616" cy="1000132"/>
          </a:xfrm>
          <a:prstGeom prst="rect">
            <a:avLst/>
          </a:prstGeom>
        </p:spPr>
      </p:pic>
      <p:pic>
        <p:nvPicPr>
          <p:cNvPr id="6" name="Picture 5" descr="cost-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320" y="4429132"/>
            <a:ext cx="814382" cy="1032520"/>
          </a:xfrm>
          <a:prstGeom prst="rect">
            <a:avLst/>
          </a:prstGeom>
        </p:spPr>
      </p:pic>
      <p:pic>
        <p:nvPicPr>
          <p:cNvPr id="7" name="Picture 6" descr="Heavy_Load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428868"/>
            <a:ext cx="1000131" cy="1000131"/>
          </a:xfrm>
          <a:prstGeom prst="rect">
            <a:avLst/>
          </a:prstGeom>
        </p:spPr>
      </p:pic>
      <p:pic>
        <p:nvPicPr>
          <p:cNvPr id="8" name="Picture 7" descr="ris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357826"/>
            <a:ext cx="1054356" cy="1000132"/>
          </a:xfrm>
          <a:prstGeom prst="rect">
            <a:avLst/>
          </a:prstGeom>
        </p:spPr>
      </p:pic>
      <p:pic>
        <p:nvPicPr>
          <p:cNvPr id="9" name="Picture 8" descr="narrow brid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3429000"/>
            <a:ext cx="1133467" cy="113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Use Cases for CDC and Replication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298575"/>
            <a:ext cx="8662987" cy="555942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Offload Production Data for BI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Create a copy for reporting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Stage data for data warehousing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Maintain Consistency across Operational DBs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Keep data integrity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For application integration and MDM (master data management)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Data Migration/Upgrade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Sync with production following initial set-up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Enable fail-back</a:t>
            </a:r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A035EC-4DC7-43D9-8302-C62DCA5D7C64}" type="slidenum">
              <a:rPr lang="ar-SA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Challenges for CDC and Replication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298575"/>
            <a:ext cx="8662987" cy="555942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Low Impact on existing applications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Achieving minimal/no changes to existing applications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Achieving low overhead on resources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“Hierarchical Record” to relational mapping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Defining a relational schema for the RMS structures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Applying RMS changes appropriately to the relational tables</a:t>
            </a:r>
          </a:p>
          <a:p>
            <a:pPr lvl="1">
              <a:lnSpc>
                <a:spcPct val="150000"/>
              </a:lnSpc>
            </a:pP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Complexity/Cost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Making it simple, automated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Low cost of ownership</a:t>
            </a:r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" y="6548438"/>
            <a:ext cx="566738" cy="38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A035EC-4DC7-43D9-8302-C62DCA5D7C64}" type="slidenum">
              <a:rPr lang="ar-SA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penVMS Template n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OpenVMS Template no title</Template>
  <TotalTime>1723</TotalTime>
  <Words>1053</Words>
  <Application>Microsoft Office PowerPoint</Application>
  <PresentationFormat>On-screen Show (4:3)</PresentationFormat>
  <Paragraphs>288</Paragraphs>
  <Slides>27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OpenVMS Template no title</vt:lpstr>
      <vt:lpstr>PowerPoint Presentation</vt:lpstr>
      <vt:lpstr>About Attunity</vt:lpstr>
      <vt:lpstr>Agenda</vt:lpstr>
      <vt:lpstr>Offloading RMS Data for BI</vt:lpstr>
      <vt:lpstr>Customer Example </vt:lpstr>
      <vt:lpstr>Enabling Technologies</vt:lpstr>
      <vt:lpstr>Drivers for CDC and Replication</vt:lpstr>
      <vt:lpstr>Use Cases for CDC and Replication</vt:lpstr>
      <vt:lpstr>Challenges for CDC and Replication</vt:lpstr>
      <vt:lpstr>Agenda</vt:lpstr>
      <vt:lpstr>CDC Approaches and Technologies</vt:lpstr>
      <vt:lpstr>Attunity Stream for RMS</vt:lpstr>
      <vt:lpstr>Key Capabilities</vt:lpstr>
      <vt:lpstr>CDC for RMS</vt:lpstr>
      <vt:lpstr>Metadata Import</vt:lpstr>
      <vt:lpstr>RMS CDC Architecture - Overview</vt:lpstr>
      <vt:lpstr>RMS CDC Architecture – RMS Intercept</vt:lpstr>
      <vt:lpstr>RMS CDC Architecture – RMS Logger</vt:lpstr>
      <vt:lpstr>RMS CDC Architecture – Transient Storage</vt:lpstr>
      <vt:lpstr>RMS CDC Architecture – CDC Agent</vt:lpstr>
      <vt:lpstr>RMS CDC Architecture</vt:lpstr>
      <vt:lpstr>Agenda</vt:lpstr>
      <vt:lpstr>Attunity RMS-CDC for SSIS</vt:lpstr>
      <vt:lpstr>Attunity RMS-CDC for SSIS Product Components</vt:lpstr>
      <vt:lpstr>Agenda</vt:lpstr>
      <vt:lpstr>Summary</vt:lpstr>
      <vt:lpstr>Thank You!  Menachem.Brouk@attunity.com www.attunity.com </vt:lpstr>
    </vt:vector>
  </TitlesOfParts>
  <Company>Attunity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Thomas</dc:creator>
  <cp:lastModifiedBy>Menachem Brouk</cp:lastModifiedBy>
  <cp:revision>34</cp:revision>
  <dcterms:created xsi:type="dcterms:W3CDTF">2010-09-09T16:58:45Z</dcterms:created>
  <dcterms:modified xsi:type="dcterms:W3CDTF">2010-10-19T09:00:21Z</dcterms:modified>
</cp:coreProperties>
</file>